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823" r:id="rId6"/>
    <p:sldId id="820" r:id="rId7"/>
    <p:sldId id="269" r:id="rId8"/>
    <p:sldId id="825" r:id="rId9"/>
    <p:sldId id="827" r:id="rId10"/>
    <p:sldId id="270" r:id="rId11"/>
    <p:sldId id="826" r:id="rId12"/>
    <p:sldId id="814" r:id="rId13"/>
    <p:sldId id="815" r:id="rId14"/>
    <p:sldId id="816" r:id="rId15"/>
    <p:sldId id="817" r:id="rId16"/>
    <p:sldId id="818" r:id="rId17"/>
    <p:sldId id="271" r:id="rId18"/>
    <p:sldId id="272" r:id="rId19"/>
    <p:sldId id="828" r:id="rId20"/>
    <p:sldId id="819" r:id="rId21"/>
  </p:sldIdLst>
  <p:sldSz cx="20104100" cy="11309350"/>
  <p:notesSz cx="9866313" cy="673576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133" autoAdjust="0"/>
  </p:normalViewPr>
  <p:slideViewPr>
    <p:cSldViewPr>
      <p:cViewPr varScale="1">
        <p:scale>
          <a:sx n="95" d="100"/>
          <a:sy n="95" d="100"/>
        </p:scale>
        <p:origin x="414" y="84"/>
      </p:cViewPr>
      <p:guideLst>
        <p:guide orient="horz" pos="288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1D9C7112-2AAC-0B47-99D0-B69698E82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A4C2-5D33-4D1F-BAE5-C3D4EA2DFD07}" type="datetimeFigureOut">
              <a:rPr lang="sl-SI" smtClean="0"/>
              <a:t>28.05.2026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DF102B25-B924-F31F-F2D8-75EAA0D8F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BE703EFD-9BEC-19AA-6FE6-F43C5E581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B4F92-4F64-4150-9F34-C8560F2AF83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89186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3.png"/><Relationship Id="rId7" Type="http://schemas.openxmlformats.org/officeDocument/2006/relationships/image" Target="../media/image9.png"/><Relationship Id="rId12" Type="http://schemas.openxmlformats.org/officeDocument/2006/relationships/image" Target="../media/image1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andrej.kotar@aris-rs.si" TargetMode="External"/><Relationship Id="rId5" Type="http://schemas.openxmlformats.org/officeDocument/2006/relationships/hyperlink" Target="http://www.aris-rs.si/" TargetMode="External"/><Relationship Id="rId4" Type="http://schemas.openxmlformats.org/officeDocument/2006/relationships/hyperlink" Target="https://digitalforms.arrs.si/Identity/Account/Login?returnUrl=~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marko.kupljen@aris-rs.si" TargetMode="External"/><Relationship Id="rId5" Type="http://schemas.openxmlformats.org/officeDocument/2006/relationships/hyperlink" Target="http://www.aris-rs.si/" TargetMode="External"/><Relationship Id="rId4" Type="http://schemas.openxmlformats.org/officeDocument/2006/relationships/hyperlink" Target="https://digitalforms.arrs.si/Identity/Account/Login?returnUrl=~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104100" cy="11307143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0" y="10263237"/>
            <a:ext cx="20104100" cy="1045844"/>
          </a:xfrm>
          <a:custGeom>
            <a:avLst/>
            <a:gdLst/>
            <a:ahLst/>
            <a:cxnLst/>
            <a:rect l="l" t="t" r="r" b="b"/>
            <a:pathLst>
              <a:path w="20104100" h="1045845">
                <a:moveTo>
                  <a:pt x="20104099" y="0"/>
                </a:moveTo>
                <a:lnTo>
                  <a:pt x="0" y="0"/>
                </a:lnTo>
                <a:lnTo>
                  <a:pt x="0" y="1045318"/>
                </a:lnTo>
                <a:lnTo>
                  <a:pt x="20104099" y="1045318"/>
                </a:lnTo>
                <a:lnTo>
                  <a:pt x="20104099" y="0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09194" y="10512835"/>
            <a:ext cx="4933409" cy="47098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80186" y="9250508"/>
            <a:ext cx="3457827" cy="1683515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0" y="10139153"/>
            <a:ext cx="20104100" cy="174625"/>
          </a:xfrm>
          <a:custGeom>
            <a:avLst/>
            <a:gdLst/>
            <a:ahLst/>
            <a:cxnLst/>
            <a:rect l="l" t="t" r="r" b="b"/>
            <a:pathLst>
              <a:path w="20104100" h="174625">
                <a:moveTo>
                  <a:pt x="1040993" y="0"/>
                </a:moveTo>
                <a:lnTo>
                  <a:pt x="0" y="0"/>
                </a:lnTo>
                <a:lnTo>
                  <a:pt x="0" y="174244"/>
                </a:lnTo>
                <a:lnTo>
                  <a:pt x="1040993" y="174244"/>
                </a:lnTo>
                <a:lnTo>
                  <a:pt x="1040993" y="0"/>
                </a:lnTo>
                <a:close/>
              </a:path>
              <a:path w="20104100" h="174625">
                <a:moveTo>
                  <a:pt x="20104088" y="0"/>
                </a:moveTo>
                <a:lnTo>
                  <a:pt x="4821567" y="0"/>
                </a:lnTo>
                <a:lnTo>
                  <a:pt x="4821567" y="174244"/>
                </a:lnTo>
                <a:lnTo>
                  <a:pt x="20104088" y="174244"/>
                </a:lnTo>
                <a:lnTo>
                  <a:pt x="20104088" y="0"/>
                </a:lnTo>
                <a:close/>
              </a:path>
            </a:pathLst>
          </a:custGeom>
          <a:solidFill>
            <a:srgbClr val="0058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Pravokotnik 1">
            <a:extLst>
              <a:ext uri="{FF2B5EF4-FFF2-40B4-BE49-F238E27FC236}">
                <a16:creationId xmlns:a16="http://schemas.microsoft.com/office/drawing/2014/main" id="{C78C7940-B795-4E3F-830E-ED4937C94D36}"/>
              </a:ext>
            </a:extLst>
          </p:cNvPr>
          <p:cNvSpPr/>
          <p:nvPr/>
        </p:nvSpPr>
        <p:spPr>
          <a:xfrm>
            <a:off x="1365250" y="473075"/>
            <a:ext cx="16383000" cy="8463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sl-SI" sz="3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l-SI" sz="3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l-SI" sz="3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sl-SI" sz="8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Informativni dan</a:t>
            </a:r>
          </a:p>
          <a:p>
            <a:pPr algn="l"/>
            <a:endParaRPr lang="sl-SI" sz="6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sz="2400" b="1" dirty="0"/>
              <a:t>			Pilotni javni razpis za (so)financiranje programa partnerskih ustanov v okviru 		znanstvenoraziskovalnega sodelovanja med Republiko Slovenijo in Ljudsko republiko Kitajsko </a:t>
            </a:r>
          </a:p>
          <a:p>
            <a:r>
              <a:rPr lang="sl-SI" sz="2400" b="1" dirty="0"/>
              <a:t>								v letih 2027 – 2028</a:t>
            </a:r>
          </a:p>
          <a:p>
            <a:endParaRPr lang="sl-SI" sz="24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l-SI" sz="2400" b="1" dirty="0"/>
          </a:p>
          <a:p>
            <a:r>
              <a:rPr lang="sl-SI" sz="2400" b="1" dirty="0"/>
              <a:t>		Javni razpis za (so)financiranje večstranskega znanstvenega in tehnološkega sodelovanja v 								Podonavju v letih 2027 – 2028</a:t>
            </a:r>
            <a:endParaRPr lang="sl-SI" sz="6600" b="1" dirty="0">
              <a:solidFill>
                <a:schemeClr val="accent1">
                  <a:lumMod val="7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l"/>
            <a:r>
              <a:rPr lang="sl-SI" sz="6600" b="1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		</a:t>
            </a:r>
            <a:endParaRPr lang="sl-SI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sl-SI" sz="2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sl-SI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			       </a:t>
            </a:r>
            <a:r>
              <a:rPr lang="sl-SI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Ljubljana, 27. 5.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F46952-CA98-CE48-EFE5-E55189E01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4">
            <a:extLst>
              <a:ext uri="{FF2B5EF4-FFF2-40B4-BE49-F238E27FC236}">
                <a16:creationId xmlns:a16="http://schemas.microsoft.com/office/drawing/2014/main" id="{6C851E1C-E482-6B56-B40C-D58E2F1F5A48}"/>
              </a:ext>
            </a:extLst>
          </p:cNvPr>
          <p:cNvSpPr/>
          <p:nvPr/>
        </p:nvSpPr>
        <p:spPr>
          <a:xfrm>
            <a:off x="0" y="10263237"/>
            <a:ext cx="20104100" cy="1045844"/>
          </a:xfrm>
          <a:custGeom>
            <a:avLst/>
            <a:gdLst/>
            <a:ahLst/>
            <a:cxnLst/>
            <a:rect l="l" t="t" r="r" b="b"/>
            <a:pathLst>
              <a:path w="20104100" h="1045845">
                <a:moveTo>
                  <a:pt x="20104099" y="0"/>
                </a:moveTo>
                <a:lnTo>
                  <a:pt x="0" y="0"/>
                </a:lnTo>
                <a:lnTo>
                  <a:pt x="0" y="1045318"/>
                </a:lnTo>
                <a:lnTo>
                  <a:pt x="20104099" y="1045318"/>
                </a:lnTo>
                <a:lnTo>
                  <a:pt x="20104099" y="0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D8E61B6F-9480-3155-EFC9-B21F023B244F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9194" y="10512835"/>
            <a:ext cx="4933409" cy="470986"/>
          </a:xfrm>
          <a:prstGeom prst="rect">
            <a:avLst/>
          </a:prstGeom>
        </p:spPr>
      </p:pic>
      <p:pic>
        <p:nvPicPr>
          <p:cNvPr id="5" name="object 6">
            <a:extLst>
              <a:ext uri="{FF2B5EF4-FFF2-40B4-BE49-F238E27FC236}">
                <a16:creationId xmlns:a16="http://schemas.microsoft.com/office/drawing/2014/main" id="{DC3BFEBB-1F62-A37A-2073-A6CD5C8E876B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80186" y="9250508"/>
            <a:ext cx="3457827" cy="1683515"/>
          </a:xfrm>
          <a:prstGeom prst="rect">
            <a:avLst/>
          </a:prstGeom>
        </p:spPr>
      </p:pic>
      <p:sp>
        <p:nvSpPr>
          <p:cNvPr id="6" name="object 7">
            <a:extLst>
              <a:ext uri="{FF2B5EF4-FFF2-40B4-BE49-F238E27FC236}">
                <a16:creationId xmlns:a16="http://schemas.microsoft.com/office/drawing/2014/main" id="{6AD28676-80EC-9AC8-C066-0342D26A7B99}"/>
              </a:ext>
            </a:extLst>
          </p:cNvPr>
          <p:cNvSpPr/>
          <p:nvPr/>
        </p:nvSpPr>
        <p:spPr>
          <a:xfrm>
            <a:off x="0" y="10139153"/>
            <a:ext cx="20104100" cy="174625"/>
          </a:xfrm>
          <a:custGeom>
            <a:avLst/>
            <a:gdLst/>
            <a:ahLst/>
            <a:cxnLst/>
            <a:rect l="l" t="t" r="r" b="b"/>
            <a:pathLst>
              <a:path w="20104100" h="174625">
                <a:moveTo>
                  <a:pt x="1040993" y="0"/>
                </a:moveTo>
                <a:lnTo>
                  <a:pt x="0" y="0"/>
                </a:lnTo>
                <a:lnTo>
                  <a:pt x="0" y="174244"/>
                </a:lnTo>
                <a:lnTo>
                  <a:pt x="1040993" y="174244"/>
                </a:lnTo>
                <a:lnTo>
                  <a:pt x="1040993" y="0"/>
                </a:lnTo>
                <a:close/>
              </a:path>
              <a:path w="20104100" h="174625">
                <a:moveTo>
                  <a:pt x="20104088" y="0"/>
                </a:moveTo>
                <a:lnTo>
                  <a:pt x="4821567" y="0"/>
                </a:lnTo>
                <a:lnTo>
                  <a:pt x="4821567" y="174244"/>
                </a:lnTo>
                <a:lnTo>
                  <a:pt x="20104088" y="174244"/>
                </a:lnTo>
                <a:lnTo>
                  <a:pt x="20104088" y="0"/>
                </a:lnTo>
                <a:close/>
              </a:path>
            </a:pathLst>
          </a:custGeom>
          <a:solidFill>
            <a:srgbClr val="0058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484E7ACB-F259-9956-B85D-C0EC852E4B16}"/>
              </a:ext>
            </a:extLst>
          </p:cNvPr>
          <p:cNvSpPr txBox="1"/>
          <p:nvPr/>
        </p:nvSpPr>
        <p:spPr>
          <a:xfrm>
            <a:off x="1060450" y="92075"/>
            <a:ext cx="18364200" cy="12692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endParaRPr lang="sl-SI" sz="3200" b="1" dirty="0"/>
          </a:p>
          <a:p>
            <a:pPr>
              <a:buNone/>
            </a:pPr>
            <a:r>
              <a:rPr lang="sl-SI" sz="3200" b="1" dirty="0"/>
              <a:t>Predmet javnega razpisa</a:t>
            </a:r>
          </a:p>
          <a:p>
            <a:pPr>
              <a:buNone/>
            </a:pPr>
            <a:endParaRPr lang="sl-SI" sz="1000" b="1" dirty="0"/>
          </a:p>
          <a:p>
            <a:pPr marL="228600" indent="-228600" algn="l" rtl="0">
              <a:lnSpc>
                <a:spcPct val="90000"/>
              </a:lnSpc>
              <a:spcBef>
                <a:spcPts val="1000"/>
              </a:spcBef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</a:t>
            </a:r>
          </a:p>
          <a:p>
            <a:pPr marL="228600" indent="-228600" algn="l" rtl="0">
              <a:lnSpc>
                <a:spcPct val="90000"/>
              </a:lnSpc>
              <a:spcBef>
                <a:spcPts val="1000"/>
              </a:spcBef>
              <a:defRPr/>
            </a:pPr>
            <a:r>
              <a:rPr lang="sl-SI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(So)financiranje medsebojnih obiskov </a:t>
            </a:r>
            <a:r>
              <a:rPr lang="sl-SI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slovenskih raziskovalcev in raziskovalcev iz sodelujočih držav v Podonavski regiji v letih 2027 in 2028 </a:t>
            </a:r>
            <a:r>
              <a:rPr lang="sl-SI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vseh raziskovalnih področjih</a:t>
            </a:r>
            <a:r>
              <a:rPr lang="sl-SI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kumimoji="0" lang="sl-SI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kumimoji="0" lang="sl-SI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l-SI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Glavna posebnost razpisa</a:t>
            </a: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(so)financiranje aktivnosti </a:t>
            </a:r>
            <a:r>
              <a:rPr kumimoji="0" lang="sl-SI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večstranskega</a:t>
            </a: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sodelovanja, saj morajo pri </a:t>
            </a:r>
            <a:r>
              <a:rPr lang="sl-SI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prijavljeni aktivnosti večstranskega sodelovanja sodelovati raziskovalci iz Slovenije in raziskovalci iz </a:t>
            </a:r>
            <a:r>
              <a:rPr lang="sl-SI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vsaj še dveh sodelujočih držav</a:t>
            </a:r>
            <a:r>
              <a:rPr lang="sl-SI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sl-SI" sz="2800" kern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okviru javnega razpisa sodelujejo naslednje države:                    </a:t>
            </a:r>
            <a:endParaRPr lang="sl-SI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sl-SI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Republika Slovenija, </a:t>
            </a:r>
          </a:p>
          <a:p>
            <a:pPr lvl="0"/>
            <a:r>
              <a:rPr lang="sl-SI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Republika Avstrija,                                                              </a:t>
            </a:r>
          </a:p>
          <a:p>
            <a:pPr lvl="0"/>
            <a:r>
              <a:rPr lang="sl-SI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Republika Bolgarija, </a:t>
            </a:r>
          </a:p>
          <a:p>
            <a:pPr lvl="0"/>
            <a:r>
              <a:rPr lang="sl-SI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Republika Hrvaška, </a:t>
            </a:r>
          </a:p>
          <a:p>
            <a:pPr lvl="0"/>
            <a:r>
              <a:rPr lang="sl-SI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Češka republika, </a:t>
            </a:r>
          </a:p>
          <a:p>
            <a:pPr lvl="0"/>
            <a:r>
              <a:rPr lang="sl-SI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Francoska republika, </a:t>
            </a:r>
          </a:p>
          <a:p>
            <a:pPr lvl="0"/>
            <a:r>
              <a:rPr lang="sl-SI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Črna gora, </a:t>
            </a:r>
          </a:p>
          <a:p>
            <a:pPr lvl="0"/>
            <a:r>
              <a:rPr lang="sl-SI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Republika Srbija in </a:t>
            </a:r>
          </a:p>
          <a:p>
            <a:pPr lvl="0"/>
            <a:r>
              <a:rPr lang="sl-SI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Slovaška republika</a:t>
            </a:r>
            <a:r>
              <a:rPr lang="sl-SI" sz="2800" dirty="0"/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l-S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sl-SI" b="1" dirty="0"/>
          </a:p>
          <a:p>
            <a:endParaRPr lang="sl-SI" sz="1800" b="1" dirty="0"/>
          </a:p>
          <a:p>
            <a:endParaRPr lang="sl-SI" b="1" dirty="0"/>
          </a:p>
          <a:p>
            <a:endParaRPr lang="sl-SI" sz="1800" b="1" dirty="0"/>
          </a:p>
          <a:p>
            <a:endParaRPr lang="sl-SI" sz="1800" dirty="0"/>
          </a:p>
          <a:p>
            <a:pPr>
              <a:buNone/>
            </a:pPr>
            <a:br>
              <a:rPr lang="sl-SI" sz="1800" dirty="0"/>
            </a:br>
            <a:endParaRPr lang="sl-SI" dirty="0"/>
          </a:p>
          <a:p>
            <a:pPr>
              <a:buNone/>
            </a:pPr>
            <a:endParaRPr lang="sl-SI" sz="1800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sz="1800" dirty="0"/>
          </a:p>
          <a:p>
            <a:endParaRPr lang="sl-SI" sz="1800" dirty="0"/>
          </a:p>
        </p:txBody>
      </p:sp>
      <p:pic>
        <p:nvPicPr>
          <p:cNvPr id="2054" name="Grafik 9" descr="https://gltn.net/wp-content/uploads/2017/03/France-logo-e1490193301535.png">
            <a:extLst>
              <a:ext uri="{FF2B5EF4-FFF2-40B4-BE49-F238E27FC236}">
                <a16:creationId xmlns:a16="http://schemas.microsoft.com/office/drawing/2014/main" id="{6B227520-8E39-65DA-D27E-98F26C7F5E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3406" y="6167557"/>
            <a:ext cx="1409700" cy="830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Grafik 4">
            <a:extLst>
              <a:ext uri="{FF2B5EF4-FFF2-40B4-BE49-F238E27FC236}">
                <a16:creationId xmlns:a16="http://schemas.microsoft.com/office/drawing/2014/main" id="{5AEF8663-D2BE-14FA-2AD6-4E6EC2DA09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1236" y="4536440"/>
            <a:ext cx="2266950" cy="58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Grafik 5">
            <a:extLst>
              <a:ext uri="{FF2B5EF4-FFF2-40B4-BE49-F238E27FC236}">
                <a16:creationId xmlns:a16="http://schemas.microsoft.com/office/drawing/2014/main" id="{0C461C06-1C54-FEE3-F82A-F3AF723CC3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8742" y="8150942"/>
            <a:ext cx="1544638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11">
            <a:extLst>
              <a:ext uri="{FF2B5EF4-FFF2-40B4-BE49-F238E27FC236}">
                <a16:creationId xmlns:a16="http://schemas.microsoft.com/office/drawing/2014/main" id="{0DB95A4B-5E8F-BE07-6A91-DB1C6F9C6B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2792" y="4212788"/>
            <a:ext cx="2028825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Grafik 2">
            <a:extLst>
              <a:ext uri="{FF2B5EF4-FFF2-40B4-BE49-F238E27FC236}">
                <a16:creationId xmlns:a16="http://schemas.microsoft.com/office/drawing/2014/main" id="{0AC0407F-FEB4-E78F-78FA-EFBC4D62A1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7271" y="5649595"/>
            <a:ext cx="1190625" cy="835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C4507780-6B02-6B20-177A-41FF9F46D3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3064" y="8098926"/>
            <a:ext cx="2036762" cy="73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Grafik 1" descr="Slovenia set to unlock the benefits of Open Science through the EOSC  Federation - EOSC Association">
            <a:extLst>
              <a:ext uri="{FF2B5EF4-FFF2-40B4-BE49-F238E27FC236}">
                <a16:creationId xmlns:a16="http://schemas.microsoft.com/office/drawing/2014/main" id="{A7C8DD75-C085-D862-4805-D7FD102796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9276" y="8152818"/>
            <a:ext cx="2106613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Ein Bild, das Text, Schrift, Screenshot, weiß enthält.&#10;&#10;KI-generierte Inhalte können fehlerhaft sein.">
            <a:extLst>
              <a:ext uri="{FF2B5EF4-FFF2-40B4-BE49-F238E27FC236}">
                <a16:creationId xmlns:a16="http://schemas.microsoft.com/office/drawing/2014/main" id="{D8DB0E75-3BD6-A52C-3592-52B662A5CC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4300" y="6997820"/>
            <a:ext cx="1562100" cy="73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11">
            <a:extLst>
              <a:ext uri="{FF2B5EF4-FFF2-40B4-BE49-F238E27FC236}">
                <a16:creationId xmlns:a16="http://schemas.microsoft.com/office/drawing/2014/main" id="{8FB56F88-47EC-BAEB-3A4F-00EDA6C7A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5650" y="5004435"/>
            <a:ext cx="20104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FF3CB7CB-3388-3DC5-2E0B-F765C81D4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5650" y="5461635"/>
            <a:ext cx="20104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l-SI" altLang="sl-SI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l-SI" altLang="sl-S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9D33686C-6E2E-79C8-D20D-E977EF19BD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5650" y="5918835"/>
            <a:ext cx="20104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sl-SI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kumimoji="0" lang="sl-SI" altLang="sl-SI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sl-SI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</a:t>
            </a:r>
            <a:endParaRPr kumimoji="0" lang="en-GB" altLang="sl-S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7FBB56A8-FEFE-8C75-B590-906F319F7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5650" y="6376035"/>
            <a:ext cx="20104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sl-SI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sl-SI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106E0159-A15C-0264-4B4E-1069678952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5650" y="6833235"/>
            <a:ext cx="20104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id="{CE7FFE44-201D-44AC-2699-B2150B8517D7}"/>
              </a:ext>
            </a:extLst>
          </p:cNvPr>
          <p:cNvGraphicFramePr>
            <a:graphicFrameLocks noGrp="1"/>
          </p:cNvGraphicFramePr>
          <p:nvPr/>
        </p:nvGraphicFramePr>
        <p:xfrm>
          <a:off x="10255568" y="4416616"/>
          <a:ext cx="1377950" cy="206146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377950">
                  <a:extLst>
                    <a:ext uri="{9D8B030D-6E8A-4147-A177-3AD203B41FA5}">
                      <a16:colId xmlns:a16="http://schemas.microsoft.com/office/drawing/2014/main" val="3536117591"/>
                    </a:ext>
                  </a:extLst>
                </a:gridCol>
              </a:tblGrid>
              <a:tr h="653415">
                <a:tc>
                  <a:txBody>
                    <a:bodyPr/>
                    <a:lstStyle/>
                    <a:p>
                      <a:pPr marL="4572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buNone/>
                      </a:pPr>
                      <a:br>
                        <a:rPr lang="sl-SI" sz="1100" dirty="0">
                          <a:effectLst/>
                        </a:rPr>
                      </a:br>
                      <a:endParaRPr lang="sl-SI" sz="1100" dirty="0">
                        <a:effectLst/>
                      </a:endParaRPr>
                    </a:p>
                    <a:p>
                      <a:pPr marL="4572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100" dirty="0">
                          <a:effectLst/>
                        </a:rPr>
                        <a:t>            </a:t>
                      </a:r>
                      <a:endParaRPr lang="sl-SI" sz="1100" dirty="0">
                        <a:effectLst/>
                      </a:endParaRPr>
                    </a:p>
                    <a:p>
                      <a:pPr marL="4572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050" dirty="0">
                          <a:effectLst/>
                        </a:rPr>
                        <a:t>  </a:t>
                      </a:r>
                      <a:r>
                        <a:rPr lang="en-GB" sz="1050" u="sng" dirty="0">
                          <a:effectLst/>
                        </a:rPr>
                        <a:t>Republic of Serbia</a:t>
                      </a:r>
                      <a:endParaRPr lang="sl-SI" sz="1100" dirty="0">
                        <a:effectLst/>
                      </a:endParaRPr>
                    </a:p>
                    <a:p>
                      <a:pPr marL="4572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050" dirty="0">
                          <a:effectLst/>
                        </a:rPr>
                        <a:t>Ministry of Science, Technological Development and Innovation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06261421"/>
                  </a:ext>
                </a:extLst>
              </a:tr>
            </a:tbl>
          </a:graphicData>
        </a:graphic>
      </p:graphicFrame>
      <p:pic>
        <p:nvPicPr>
          <p:cNvPr id="2065" name="Picture 10">
            <a:extLst>
              <a:ext uri="{FF2B5EF4-FFF2-40B4-BE49-F238E27FC236}">
                <a16:creationId xmlns:a16="http://schemas.microsoft.com/office/drawing/2014/main" id="{9DB9B4D6-071E-86A9-9CE3-7DA355FD0A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7368" y="4467067"/>
            <a:ext cx="390525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6943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540E05-8DC1-2C7F-F0D0-4E5355F2E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4">
            <a:extLst>
              <a:ext uri="{FF2B5EF4-FFF2-40B4-BE49-F238E27FC236}">
                <a16:creationId xmlns:a16="http://schemas.microsoft.com/office/drawing/2014/main" id="{E38521A3-F7F7-1070-0041-1FFC969F601C}"/>
              </a:ext>
            </a:extLst>
          </p:cNvPr>
          <p:cNvSpPr/>
          <p:nvPr/>
        </p:nvSpPr>
        <p:spPr>
          <a:xfrm>
            <a:off x="0" y="10263237"/>
            <a:ext cx="20104100" cy="1045844"/>
          </a:xfrm>
          <a:custGeom>
            <a:avLst/>
            <a:gdLst/>
            <a:ahLst/>
            <a:cxnLst/>
            <a:rect l="l" t="t" r="r" b="b"/>
            <a:pathLst>
              <a:path w="20104100" h="1045845">
                <a:moveTo>
                  <a:pt x="20104099" y="0"/>
                </a:moveTo>
                <a:lnTo>
                  <a:pt x="0" y="0"/>
                </a:lnTo>
                <a:lnTo>
                  <a:pt x="0" y="1045318"/>
                </a:lnTo>
                <a:lnTo>
                  <a:pt x="20104099" y="1045318"/>
                </a:lnTo>
                <a:lnTo>
                  <a:pt x="20104099" y="0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7AA2B10E-7E50-69C4-1593-E82976584116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9194" y="10512835"/>
            <a:ext cx="4933409" cy="470986"/>
          </a:xfrm>
          <a:prstGeom prst="rect">
            <a:avLst/>
          </a:prstGeom>
        </p:spPr>
      </p:pic>
      <p:pic>
        <p:nvPicPr>
          <p:cNvPr id="5" name="object 6">
            <a:extLst>
              <a:ext uri="{FF2B5EF4-FFF2-40B4-BE49-F238E27FC236}">
                <a16:creationId xmlns:a16="http://schemas.microsoft.com/office/drawing/2014/main" id="{23F1763B-377A-0F22-DD8B-EBC83F32961D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80186" y="9250508"/>
            <a:ext cx="3457827" cy="1683515"/>
          </a:xfrm>
          <a:prstGeom prst="rect">
            <a:avLst/>
          </a:prstGeom>
        </p:spPr>
      </p:pic>
      <p:sp>
        <p:nvSpPr>
          <p:cNvPr id="6" name="object 7">
            <a:extLst>
              <a:ext uri="{FF2B5EF4-FFF2-40B4-BE49-F238E27FC236}">
                <a16:creationId xmlns:a16="http://schemas.microsoft.com/office/drawing/2014/main" id="{CFA50543-F573-FE66-2B7C-7A7EE4608B2B}"/>
              </a:ext>
            </a:extLst>
          </p:cNvPr>
          <p:cNvSpPr/>
          <p:nvPr/>
        </p:nvSpPr>
        <p:spPr>
          <a:xfrm>
            <a:off x="0" y="10139153"/>
            <a:ext cx="20104100" cy="174625"/>
          </a:xfrm>
          <a:custGeom>
            <a:avLst/>
            <a:gdLst/>
            <a:ahLst/>
            <a:cxnLst/>
            <a:rect l="l" t="t" r="r" b="b"/>
            <a:pathLst>
              <a:path w="20104100" h="174625">
                <a:moveTo>
                  <a:pt x="1040993" y="0"/>
                </a:moveTo>
                <a:lnTo>
                  <a:pt x="0" y="0"/>
                </a:lnTo>
                <a:lnTo>
                  <a:pt x="0" y="174244"/>
                </a:lnTo>
                <a:lnTo>
                  <a:pt x="1040993" y="174244"/>
                </a:lnTo>
                <a:lnTo>
                  <a:pt x="1040993" y="0"/>
                </a:lnTo>
                <a:close/>
              </a:path>
              <a:path w="20104100" h="174625">
                <a:moveTo>
                  <a:pt x="20104088" y="0"/>
                </a:moveTo>
                <a:lnTo>
                  <a:pt x="4821567" y="0"/>
                </a:lnTo>
                <a:lnTo>
                  <a:pt x="4821567" y="174244"/>
                </a:lnTo>
                <a:lnTo>
                  <a:pt x="20104088" y="174244"/>
                </a:lnTo>
                <a:lnTo>
                  <a:pt x="20104088" y="0"/>
                </a:lnTo>
                <a:close/>
              </a:path>
            </a:pathLst>
          </a:custGeom>
          <a:solidFill>
            <a:srgbClr val="0058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A4768C23-8D1E-E3C5-537F-E11767D4818E}"/>
              </a:ext>
            </a:extLst>
          </p:cNvPr>
          <p:cNvSpPr txBox="1"/>
          <p:nvPr/>
        </p:nvSpPr>
        <p:spPr bwMode="auto">
          <a:xfrm>
            <a:off x="374650" y="244475"/>
            <a:ext cx="5029200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l-SI" sz="2200" kern="1200" dirty="0">
              <a:solidFill>
                <a:schemeClr val="tx1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kumimoji="0" lang="sl-SI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endParaRPr lang="sl-SI" sz="2200" kern="1200" dirty="0">
              <a:solidFill>
                <a:schemeClr val="tx1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kumimoji="0" lang="sl-SI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endParaRPr lang="sl-SI" sz="2200" kern="1200" dirty="0">
              <a:solidFill>
                <a:schemeClr val="tx1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kumimoji="0" lang="sl-SI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endParaRPr lang="sl-SI" sz="2200" kern="1200" dirty="0">
              <a:solidFill>
                <a:srgbClr val="FFFFFF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kumimoji="0" lang="sl-SI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endParaRPr lang="sl-SI" sz="2200" kern="1200" dirty="0">
              <a:solidFill>
                <a:srgbClr val="FFFFFF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kumimoji="0" lang="sl-SI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endParaRPr lang="sl-SI" sz="2200" kern="1200" dirty="0">
              <a:solidFill>
                <a:srgbClr val="FFFFFF"/>
              </a:solidFill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7526C578-CCB5-4FF5-27B4-F0FB4F4788B7}"/>
              </a:ext>
            </a:extLst>
          </p:cNvPr>
          <p:cNvSpPr txBox="1"/>
          <p:nvPr/>
        </p:nvSpPr>
        <p:spPr>
          <a:xfrm>
            <a:off x="1180186" y="821812"/>
            <a:ext cx="18320664" cy="94795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sl-SI" sz="3200" b="1" dirty="0"/>
              <a:t>Cilji javnega razpisa</a:t>
            </a:r>
          </a:p>
          <a:p>
            <a:pPr>
              <a:buNone/>
            </a:pPr>
            <a:endParaRPr lang="sl-SI" sz="3200" b="1" dirty="0"/>
          </a:p>
          <a:p>
            <a:endParaRPr lang="sl-SI" b="1" dirty="0"/>
          </a:p>
          <a:p>
            <a:pPr lvl="0"/>
            <a:r>
              <a:rPr lang="sl-SI" sz="2800" dirty="0"/>
              <a:t>– Prispevati k </a:t>
            </a:r>
            <a:r>
              <a:rPr lang="sl-SI" sz="2800" b="1" dirty="0"/>
              <a:t>znanstvenemu napredku </a:t>
            </a:r>
            <a:r>
              <a:rPr lang="sl-SI" sz="2800" dirty="0"/>
              <a:t>v sodelujočih državah s financiranjem mobilnosti raziskovalcev v okviru skupnih raziskovalnih projektov,</a:t>
            </a:r>
          </a:p>
          <a:p>
            <a:pPr lvl="0"/>
            <a:endParaRPr lang="sl-SI" sz="2800" dirty="0"/>
          </a:p>
          <a:p>
            <a:pPr lvl="0"/>
            <a:r>
              <a:rPr lang="sl-SI" sz="2800" dirty="0"/>
              <a:t>– prispevati k </a:t>
            </a:r>
            <a:r>
              <a:rPr lang="sl-SI" sz="2800" b="1" dirty="0"/>
              <a:t>razvoju raziskovalnih zmogljivosti </a:t>
            </a:r>
            <a:r>
              <a:rPr lang="sl-SI" sz="2800" dirty="0"/>
              <a:t>v regiji,</a:t>
            </a:r>
          </a:p>
          <a:p>
            <a:pPr lvl="0"/>
            <a:endParaRPr lang="sl-SI" sz="2800" dirty="0"/>
          </a:p>
          <a:p>
            <a:pPr lvl="0"/>
            <a:r>
              <a:rPr lang="sl-SI" sz="2800" dirty="0"/>
              <a:t>– podpirati napredek </a:t>
            </a:r>
            <a:r>
              <a:rPr lang="sl-SI" sz="2800" b="1" dirty="0"/>
              <a:t>čezmejnega raziskovalnega sodelovanja</a:t>
            </a:r>
            <a:r>
              <a:rPr lang="sl-SI" sz="2800" dirty="0"/>
              <a:t>,</a:t>
            </a:r>
          </a:p>
          <a:p>
            <a:pPr lvl="0"/>
            <a:endParaRPr lang="sl-SI" sz="2800" dirty="0"/>
          </a:p>
          <a:p>
            <a:pPr lvl="0"/>
            <a:r>
              <a:rPr lang="sl-SI" sz="2800" dirty="0"/>
              <a:t>– </a:t>
            </a:r>
            <a:r>
              <a:rPr lang="sl-SI" sz="2800" b="1" dirty="0"/>
              <a:t>zagotoviti mlajšim raziskovalcem </a:t>
            </a:r>
            <a:r>
              <a:rPr lang="sl-SI" sz="2800" dirty="0"/>
              <a:t>in/ali raziskovalkam iz sodelujočih držav priložnost za </a:t>
            </a:r>
            <a:r>
              <a:rPr lang="sl-SI" sz="2800" b="1" dirty="0"/>
              <a:t>sodelovanje v mednarodnem okolju</a:t>
            </a:r>
            <a:r>
              <a:rPr lang="sl-SI" sz="2800" dirty="0"/>
              <a:t> in razvoj njihove znanstvene kariere,</a:t>
            </a:r>
          </a:p>
          <a:p>
            <a:pPr lvl="0"/>
            <a:endParaRPr lang="sl-SI" sz="2800" dirty="0"/>
          </a:p>
          <a:p>
            <a:pPr lvl="0"/>
            <a:r>
              <a:rPr lang="sl-SI" sz="2800" dirty="0"/>
              <a:t>– spodbujati </a:t>
            </a:r>
            <a:r>
              <a:rPr lang="sl-SI" sz="2800" b="1" dirty="0"/>
              <a:t>skupno sodelovanje </a:t>
            </a:r>
            <a:r>
              <a:rPr lang="sl-SI" sz="2800" dirty="0"/>
              <a:t>v evropskih raziskovalnih projektih.</a:t>
            </a:r>
          </a:p>
          <a:p>
            <a:pPr lvl="0"/>
            <a:endParaRPr lang="sl-SI" sz="2800" dirty="0"/>
          </a:p>
          <a:p>
            <a:pPr lvl="0"/>
            <a:endParaRPr lang="sl-SI" sz="2800" dirty="0"/>
          </a:p>
          <a:p>
            <a:r>
              <a:rPr lang="sl-SI" sz="1800" dirty="0"/>
              <a:t>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00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  <a:p>
            <a:endParaRPr lang="sl-SI" sz="1800" dirty="0"/>
          </a:p>
          <a:p>
            <a:pPr>
              <a:buNone/>
            </a:pPr>
            <a:br>
              <a:rPr lang="sl-SI" sz="1800" dirty="0"/>
            </a:br>
            <a:endParaRPr lang="sl-SI" dirty="0"/>
          </a:p>
          <a:p>
            <a:pPr>
              <a:buNone/>
            </a:pPr>
            <a:endParaRPr lang="sl-SI" sz="1800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sz="1800" dirty="0"/>
          </a:p>
          <a:p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2876569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72000-78C9-3173-6151-5DB0115A6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4">
            <a:extLst>
              <a:ext uri="{FF2B5EF4-FFF2-40B4-BE49-F238E27FC236}">
                <a16:creationId xmlns:a16="http://schemas.microsoft.com/office/drawing/2014/main" id="{4B008943-F7DE-8C32-9DAB-F2123B2EECF8}"/>
              </a:ext>
            </a:extLst>
          </p:cNvPr>
          <p:cNvSpPr/>
          <p:nvPr/>
        </p:nvSpPr>
        <p:spPr>
          <a:xfrm>
            <a:off x="0" y="10263237"/>
            <a:ext cx="20104100" cy="1045844"/>
          </a:xfrm>
          <a:custGeom>
            <a:avLst/>
            <a:gdLst/>
            <a:ahLst/>
            <a:cxnLst/>
            <a:rect l="l" t="t" r="r" b="b"/>
            <a:pathLst>
              <a:path w="20104100" h="1045845">
                <a:moveTo>
                  <a:pt x="20104099" y="0"/>
                </a:moveTo>
                <a:lnTo>
                  <a:pt x="0" y="0"/>
                </a:lnTo>
                <a:lnTo>
                  <a:pt x="0" y="1045318"/>
                </a:lnTo>
                <a:lnTo>
                  <a:pt x="20104099" y="1045318"/>
                </a:lnTo>
                <a:lnTo>
                  <a:pt x="20104099" y="0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D09B4F89-B00C-D299-F762-1A6924E9A12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9194" y="10512835"/>
            <a:ext cx="4933409" cy="470986"/>
          </a:xfrm>
          <a:prstGeom prst="rect">
            <a:avLst/>
          </a:prstGeom>
        </p:spPr>
      </p:pic>
      <p:pic>
        <p:nvPicPr>
          <p:cNvPr id="5" name="object 6">
            <a:extLst>
              <a:ext uri="{FF2B5EF4-FFF2-40B4-BE49-F238E27FC236}">
                <a16:creationId xmlns:a16="http://schemas.microsoft.com/office/drawing/2014/main" id="{A87FCBB0-4AB3-FF06-D51A-75868E71565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80186" y="9250508"/>
            <a:ext cx="3457827" cy="1683515"/>
          </a:xfrm>
          <a:prstGeom prst="rect">
            <a:avLst/>
          </a:prstGeom>
        </p:spPr>
      </p:pic>
      <p:sp>
        <p:nvSpPr>
          <p:cNvPr id="6" name="object 7">
            <a:extLst>
              <a:ext uri="{FF2B5EF4-FFF2-40B4-BE49-F238E27FC236}">
                <a16:creationId xmlns:a16="http://schemas.microsoft.com/office/drawing/2014/main" id="{E2498022-1411-FC6A-4ED1-17D06D2EA500}"/>
              </a:ext>
            </a:extLst>
          </p:cNvPr>
          <p:cNvSpPr/>
          <p:nvPr/>
        </p:nvSpPr>
        <p:spPr>
          <a:xfrm>
            <a:off x="0" y="10139153"/>
            <a:ext cx="20104100" cy="174625"/>
          </a:xfrm>
          <a:custGeom>
            <a:avLst/>
            <a:gdLst/>
            <a:ahLst/>
            <a:cxnLst/>
            <a:rect l="l" t="t" r="r" b="b"/>
            <a:pathLst>
              <a:path w="20104100" h="174625">
                <a:moveTo>
                  <a:pt x="1040993" y="0"/>
                </a:moveTo>
                <a:lnTo>
                  <a:pt x="0" y="0"/>
                </a:lnTo>
                <a:lnTo>
                  <a:pt x="0" y="174244"/>
                </a:lnTo>
                <a:lnTo>
                  <a:pt x="1040993" y="174244"/>
                </a:lnTo>
                <a:lnTo>
                  <a:pt x="1040993" y="0"/>
                </a:lnTo>
                <a:close/>
              </a:path>
              <a:path w="20104100" h="174625">
                <a:moveTo>
                  <a:pt x="20104088" y="0"/>
                </a:moveTo>
                <a:lnTo>
                  <a:pt x="4821567" y="0"/>
                </a:lnTo>
                <a:lnTo>
                  <a:pt x="4821567" y="174244"/>
                </a:lnTo>
                <a:lnTo>
                  <a:pt x="20104088" y="174244"/>
                </a:lnTo>
                <a:lnTo>
                  <a:pt x="20104088" y="0"/>
                </a:lnTo>
                <a:close/>
              </a:path>
            </a:pathLst>
          </a:custGeom>
          <a:solidFill>
            <a:srgbClr val="0058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36E66594-6DBC-7D9A-07AC-31360D2D00D3}"/>
              </a:ext>
            </a:extLst>
          </p:cNvPr>
          <p:cNvSpPr txBox="1"/>
          <p:nvPr/>
        </p:nvSpPr>
        <p:spPr>
          <a:xfrm>
            <a:off x="984250" y="325530"/>
            <a:ext cx="18516600" cy="93051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sl-SI" sz="3200" b="1" dirty="0"/>
              <a:t>Pogoji za prijavo na javni razpis</a:t>
            </a:r>
            <a:br>
              <a:rPr lang="sl-SI" sz="1800" dirty="0"/>
            </a:br>
            <a:endParaRPr lang="sl-SI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l-SI" sz="2300" dirty="0"/>
              <a:t>Na razpis se lahko prijavijo naslednji prijavitelji: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l-SI" sz="2300" dirty="0"/>
              <a:t>	– </a:t>
            </a:r>
            <a:r>
              <a:rPr lang="sl-SI" sz="2300" b="1" dirty="0"/>
              <a:t>raziskovalne organizacije</a:t>
            </a:r>
            <a:r>
              <a:rPr lang="sl-SI" sz="2300" dirty="0"/>
              <a:t>, ki so vpisane v evidenco izvajalcev znanstvenoraziskovalne dejavnosti,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l-SI" sz="2300" dirty="0"/>
              <a:t>	– </a:t>
            </a:r>
            <a:r>
              <a:rPr lang="sl-SI" sz="2300" b="1" dirty="0"/>
              <a:t>zasebni raziskovalci</a:t>
            </a:r>
            <a:r>
              <a:rPr lang="sl-SI" sz="2300" dirty="0"/>
              <a:t>, vpisani v register zasebnih raziskovalcev pri ARIS.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sl-SI" sz="2300" dirty="0"/>
          </a:p>
          <a:p>
            <a:pPr marL="228600" indent="-228600" algn="l" rtl="0">
              <a:lnSpc>
                <a:spcPct val="90000"/>
              </a:lnSpc>
              <a:spcBef>
                <a:spcPts val="1000"/>
              </a:spcBef>
              <a:defRPr/>
            </a:pPr>
            <a:r>
              <a:rPr lang="sl-SI" sz="2300" dirty="0"/>
              <a:t>Pri prijavljeni aktivnosti večstranskega sodelovanja morajo sodelovati raziskovalci iz Slovenije in </a:t>
            </a:r>
            <a:r>
              <a:rPr lang="sl-SI" sz="2300" b="1" dirty="0"/>
              <a:t>vsaj še dveh sodelujočih držav</a:t>
            </a:r>
            <a:r>
              <a:rPr lang="sl-SI" sz="2300" dirty="0"/>
              <a:t>.</a:t>
            </a:r>
          </a:p>
          <a:p>
            <a:pPr marL="228600" indent="-228600" algn="l" rtl="0">
              <a:lnSpc>
                <a:spcPct val="90000"/>
              </a:lnSpc>
              <a:spcBef>
                <a:spcPts val="1000"/>
              </a:spcBef>
              <a:defRPr/>
            </a:pPr>
            <a:r>
              <a:rPr lang="sl-SI" sz="2300" dirty="0"/>
              <a:t>Slovenski prijavitelj in prijavitelji iz vsaj še dveh sodelujočih držav morajo </a:t>
            </a:r>
            <a:r>
              <a:rPr lang="sl-SI" sz="2300" b="1" dirty="0"/>
              <a:t>prijave</a:t>
            </a:r>
            <a:r>
              <a:rPr lang="sl-SI" sz="2300" dirty="0"/>
              <a:t> v svojih državah </a:t>
            </a:r>
            <a:r>
              <a:rPr lang="sl-SI" sz="2300" b="1" dirty="0"/>
              <a:t>oddati praviloma hkrati in na način, ki ga določijo pristojne institucije v vseh državah</a:t>
            </a:r>
            <a:r>
              <a:rPr lang="sl-SI" sz="2300" dirty="0"/>
              <a:t>.</a:t>
            </a:r>
          </a:p>
          <a:p>
            <a:pPr marL="228600" indent="-228600" algn="l" rtl="0">
              <a:lnSpc>
                <a:spcPct val="90000"/>
              </a:lnSpc>
              <a:spcBef>
                <a:spcPts val="1000"/>
              </a:spcBef>
              <a:defRPr/>
            </a:pPr>
            <a:r>
              <a:rPr lang="sl-SI" sz="2300" b="1" dirty="0"/>
              <a:t>Prijava</a:t>
            </a:r>
            <a:r>
              <a:rPr lang="sl-SI" sz="2300" dirty="0"/>
              <a:t> na razpis </a:t>
            </a:r>
            <a:r>
              <a:rPr lang="sl-SI" sz="2300" b="1" dirty="0"/>
              <a:t>mora izpolnjevati vstopne pogoje v vseh sodelujočih državah</a:t>
            </a:r>
            <a:r>
              <a:rPr lang="sl-SI" sz="2300" dirty="0"/>
              <a:t>, navedenih v posamezni prijavi.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sl-SI" sz="2300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l-SI" sz="2300" b="1" dirty="0"/>
              <a:t>Prijavitelj mora izvajati raziskovalni program oziroma temeljni ali aplikativni projekt</a:t>
            </a:r>
            <a:r>
              <a:rPr lang="sl-SI" sz="2300" dirty="0"/>
              <a:t>, ki ga (so)financira ARIS, ali imeti odobren mednarodni projekt, ki zagotavlja temeljni vir raziskav.</a:t>
            </a:r>
          </a:p>
          <a:p>
            <a:pPr marL="228600" indent="-228600" algn="l" rtl="0">
              <a:lnSpc>
                <a:spcPct val="90000"/>
              </a:lnSpc>
              <a:spcBef>
                <a:spcPts val="1000"/>
              </a:spcBef>
              <a:defRPr/>
            </a:pPr>
            <a:r>
              <a:rPr lang="sl-SI" sz="2300" b="1" dirty="0"/>
              <a:t>Vodja</a:t>
            </a:r>
            <a:r>
              <a:rPr lang="sl-SI" sz="2300" dirty="0"/>
              <a:t> aktivnosti večstranskega sodelovanja </a:t>
            </a:r>
            <a:r>
              <a:rPr lang="sl-SI" sz="2300" b="1" dirty="0"/>
              <a:t>lahko kandidira samo z enim predlogom </a:t>
            </a:r>
            <a:r>
              <a:rPr lang="sl-SI" sz="2300" dirty="0"/>
              <a:t>za (so)financiranje aktivnosti večstranskega sodelovanja.</a:t>
            </a:r>
          </a:p>
          <a:p>
            <a:pPr marL="228600" indent="-228600" algn="l" rtl="0">
              <a:lnSpc>
                <a:spcPct val="90000"/>
              </a:lnSpc>
              <a:spcBef>
                <a:spcPts val="1000"/>
              </a:spcBef>
              <a:defRPr/>
            </a:pPr>
            <a:r>
              <a:rPr lang="sl-SI" sz="2300" dirty="0"/>
              <a:t>Vodja aktivnosti je lahko le fizična oseba, ki je kot raziskovalec vpisan v Evidenco RO.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l-SI" sz="2300" dirty="0"/>
              <a:t>Med sodelujočimi raziskovalci in tehničnimi sodelavci v Republiki Sloveniji </a:t>
            </a:r>
            <a:r>
              <a:rPr lang="sl-SI" sz="2300" b="1" dirty="0"/>
              <a:t>mora biti vključen vsaj en doktorski študent ali raziskovalec, pri katerem od njegovega zagovora prvega doktorata ni minilo več kot pet let</a:t>
            </a:r>
            <a:r>
              <a:rPr lang="sl-SI" sz="2300" dirty="0"/>
              <a:t>.</a:t>
            </a:r>
          </a:p>
          <a:p>
            <a:pPr marL="228600" indent="-228600" algn="l" rtl="0">
              <a:lnSpc>
                <a:spcPct val="90000"/>
              </a:lnSpc>
              <a:spcBef>
                <a:spcPts val="1000"/>
              </a:spcBef>
              <a:defRPr/>
            </a:pPr>
            <a:r>
              <a:rPr lang="sl-SI" sz="2300" dirty="0"/>
              <a:t>Prijavitelji, pri katerih v prijavi kot izvajalec nastopa </a:t>
            </a:r>
            <a:r>
              <a:rPr lang="sl-SI" sz="2300" b="1" dirty="0"/>
              <a:t>subjekt, ki se ukvarja z gospodarsko dejavnostjo</a:t>
            </a:r>
            <a:r>
              <a:rPr lang="sl-SI" sz="2300" dirty="0"/>
              <a:t>, </a:t>
            </a:r>
            <a:r>
              <a:rPr lang="sl-SI" sz="2300" b="1" dirty="0"/>
              <a:t>morajo predložiti </a:t>
            </a:r>
            <a:r>
              <a:rPr lang="sl-SI" sz="2300" dirty="0"/>
              <a:t>tudi izpolnjen </a:t>
            </a:r>
            <a:r>
              <a:rPr lang="sl-SI" sz="2300" b="1" dirty="0"/>
              <a:t>obrazec</a:t>
            </a:r>
            <a:r>
              <a:rPr lang="sl-SI" sz="2300" dirty="0"/>
              <a:t> za dodeljevanje državnih pomoči v okviru pomoči »</a:t>
            </a:r>
            <a:r>
              <a:rPr lang="sl-SI" sz="2300" b="1" dirty="0"/>
              <a:t>de </a:t>
            </a:r>
            <a:r>
              <a:rPr lang="sl-SI" sz="2300" b="1" dirty="0" err="1"/>
              <a:t>minimis</a:t>
            </a:r>
            <a:r>
              <a:rPr lang="sl-SI" sz="2300" dirty="0"/>
              <a:t>« ARIS-DM-2026.</a:t>
            </a:r>
          </a:p>
          <a:p>
            <a:pPr marL="228600" indent="-228600" algn="l" rtl="0">
              <a:lnSpc>
                <a:spcPct val="90000"/>
              </a:lnSpc>
              <a:spcBef>
                <a:spcPts val="1000"/>
              </a:spcBef>
              <a:defRPr/>
            </a:pPr>
            <a:r>
              <a:rPr lang="sl-SI" sz="2300" b="1" dirty="0"/>
              <a:t>Vsi raziskovalci</a:t>
            </a:r>
            <a:r>
              <a:rPr lang="sl-SI" sz="2300" dirty="0"/>
              <a:t>, ki sodelujejo pri aktivnosti večstranskega sodelovanja, </a:t>
            </a:r>
            <a:r>
              <a:rPr lang="sl-SI" sz="2300" b="1" dirty="0"/>
              <a:t>morajo biti vpisani v Evidenco RO </a:t>
            </a:r>
            <a:r>
              <a:rPr lang="sl-SI" sz="2300" dirty="0"/>
              <a:t>oziroma register zasebnih raziskovalcev.</a:t>
            </a:r>
            <a:endParaRPr lang="sl-SI" sz="2300" dirty="0">
              <a:latin typeface="+mn-lt"/>
            </a:endParaRPr>
          </a:p>
          <a:p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3511973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E6EBD-E81A-E50E-3408-1FA6C8B28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4">
            <a:extLst>
              <a:ext uri="{FF2B5EF4-FFF2-40B4-BE49-F238E27FC236}">
                <a16:creationId xmlns:a16="http://schemas.microsoft.com/office/drawing/2014/main" id="{08015FAE-31A4-B2A1-2CE5-5BF34E0FBF32}"/>
              </a:ext>
            </a:extLst>
          </p:cNvPr>
          <p:cNvSpPr/>
          <p:nvPr/>
        </p:nvSpPr>
        <p:spPr>
          <a:xfrm>
            <a:off x="0" y="10263237"/>
            <a:ext cx="20104100" cy="1045844"/>
          </a:xfrm>
          <a:custGeom>
            <a:avLst/>
            <a:gdLst/>
            <a:ahLst/>
            <a:cxnLst/>
            <a:rect l="l" t="t" r="r" b="b"/>
            <a:pathLst>
              <a:path w="20104100" h="1045845">
                <a:moveTo>
                  <a:pt x="20104099" y="0"/>
                </a:moveTo>
                <a:lnTo>
                  <a:pt x="0" y="0"/>
                </a:lnTo>
                <a:lnTo>
                  <a:pt x="0" y="1045318"/>
                </a:lnTo>
                <a:lnTo>
                  <a:pt x="20104099" y="1045318"/>
                </a:lnTo>
                <a:lnTo>
                  <a:pt x="20104099" y="0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F6C4B40A-8683-6B3E-AA16-40DF40DD6EA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9194" y="10512835"/>
            <a:ext cx="4933409" cy="470986"/>
          </a:xfrm>
          <a:prstGeom prst="rect">
            <a:avLst/>
          </a:prstGeom>
        </p:spPr>
      </p:pic>
      <p:pic>
        <p:nvPicPr>
          <p:cNvPr id="5" name="object 6">
            <a:extLst>
              <a:ext uri="{FF2B5EF4-FFF2-40B4-BE49-F238E27FC236}">
                <a16:creationId xmlns:a16="http://schemas.microsoft.com/office/drawing/2014/main" id="{000B9AAE-E880-D758-34BD-618803BB8C8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80186" y="9250508"/>
            <a:ext cx="3457827" cy="1683515"/>
          </a:xfrm>
          <a:prstGeom prst="rect">
            <a:avLst/>
          </a:prstGeom>
        </p:spPr>
      </p:pic>
      <p:sp>
        <p:nvSpPr>
          <p:cNvPr id="6" name="object 7">
            <a:extLst>
              <a:ext uri="{FF2B5EF4-FFF2-40B4-BE49-F238E27FC236}">
                <a16:creationId xmlns:a16="http://schemas.microsoft.com/office/drawing/2014/main" id="{41B4350A-EC53-4303-7970-3A0C193977C7}"/>
              </a:ext>
            </a:extLst>
          </p:cNvPr>
          <p:cNvSpPr/>
          <p:nvPr/>
        </p:nvSpPr>
        <p:spPr>
          <a:xfrm>
            <a:off x="0" y="10139153"/>
            <a:ext cx="20104100" cy="174625"/>
          </a:xfrm>
          <a:custGeom>
            <a:avLst/>
            <a:gdLst/>
            <a:ahLst/>
            <a:cxnLst/>
            <a:rect l="l" t="t" r="r" b="b"/>
            <a:pathLst>
              <a:path w="20104100" h="174625">
                <a:moveTo>
                  <a:pt x="1040993" y="0"/>
                </a:moveTo>
                <a:lnTo>
                  <a:pt x="0" y="0"/>
                </a:lnTo>
                <a:lnTo>
                  <a:pt x="0" y="174244"/>
                </a:lnTo>
                <a:lnTo>
                  <a:pt x="1040993" y="174244"/>
                </a:lnTo>
                <a:lnTo>
                  <a:pt x="1040993" y="0"/>
                </a:lnTo>
                <a:close/>
              </a:path>
              <a:path w="20104100" h="174625">
                <a:moveTo>
                  <a:pt x="20104088" y="0"/>
                </a:moveTo>
                <a:lnTo>
                  <a:pt x="4821567" y="0"/>
                </a:lnTo>
                <a:lnTo>
                  <a:pt x="4821567" y="174244"/>
                </a:lnTo>
                <a:lnTo>
                  <a:pt x="20104088" y="174244"/>
                </a:lnTo>
                <a:lnTo>
                  <a:pt x="20104088" y="0"/>
                </a:lnTo>
                <a:close/>
              </a:path>
            </a:pathLst>
          </a:custGeom>
          <a:solidFill>
            <a:srgbClr val="0058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FA375BC1-F049-6E8F-74FD-5A52ACEE13DE}"/>
              </a:ext>
            </a:extLst>
          </p:cNvPr>
          <p:cNvSpPr txBox="1"/>
          <p:nvPr/>
        </p:nvSpPr>
        <p:spPr>
          <a:xfrm>
            <a:off x="984250" y="325530"/>
            <a:ext cx="18516600" cy="10218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sl-SI" sz="3600" b="1" dirty="0"/>
              <a:t>Ocenjevanje prijav</a:t>
            </a:r>
            <a:br>
              <a:rPr lang="sl-SI" sz="3600" dirty="0"/>
            </a:br>
            <a:endParaRPr lang="sl-SI" sz="3600" dirty="0"/>
          </a:p>
          <a:p>
            <a:pPr>
              <a:buNone/>
            </a:pPr>
            <a:r>
              <a:rPr lang="sl-SI" sz="2500" dirty="0"/>
              <a:t>Vsaka sodelujoča država oceni prijave, ki so jih oddali raziskovalci v tej državi.</a:t>
            </a:r>
          </a:p>
          <a:p>
            <a:pPr>
              <a:buNone/>
            </a:pPr>
            <a:endParaRPr lang="sl-SI" sz="2500" dirty="0"/>
          </a:p>
          <a:p>
            <a:pPr>
              <a:buNone/>
            </a:pPr>
            <a:r>
              <a:rPr lang="sl-SI" sz="2500" b="1" dirty="0"/>
              <a:t>1. KORAK: Slovenske prijave oceni ZEP </a:t>
            </a:r>
            <a:r>
              <a:rPr lang="sl-SI" sz="2500" dirty="0"/>
              <a:t>(zunanji ekspertni panel za bilateralno sodelovanje). ZEP ne obravnava tistih prijav, ki niso bile oddane v vseh sodelujočih državah.</a:t>
            </a:r>
          </a:p>
          <a:p>
            <a:pPr>
              <a:buNone/>
            </a:pPr>
            <a:endParaRPr lang="sl-SI" sz="2500" dirty="0"/>
          </a:p>
          <a:p>
            <a:pPr>
              <a:buNone/>
            </a:pPr>
            <a:r>
              <a:rPr lang="sl-SI" sz="2500" b="1" dirty="0"/>
              <a:t>ZEP</a:t>
            </a:r>
            <a:r>
              <a:rPr lang="sl-SI" sz="2500" dirty="0"/>
              <a:t> pri ocenjevanju slovenskih prijav </a:t>
            </a:r>
            <a:r>
              <a:rPr lang="sl-SI" sz="2500" b="1" dirty="0"/>
              <a:t>upošteva naslednje kriterije</a:t>
            </a:r>
            <a:r>
              <a:rPr lang="sl-SI" sz="2500" dirty="0"/>
              <a:t>:</a:t>
            </a:r>
          </a:p>
          <a:p>
            <a:pPr>
              <a:buNone/>
            </a:pPr>
            <a:endParaRPr lang="sl-SI" sz="2500" dirty="0"/>
          </a:p>
          <a:p>
            <a:pPr lvl="0"/>
            <a:r>
              <a:rPr lang="sl-SI" sz="2500" dirty="0"/>
              <a:t>	– znanstvena vrednost predvidene aktivnosti večstranskega sodelovanja,</a:t>
            </a:r>
          </a:p>
          <a:p>
            <a:pPr lvl="0"/>
            <a:r>
              <a:rPr lang="sl-SI" sz="2500" dirty="0"/>
              <a:t>	– izvedljivost skupnega raziskovalnega načrta in ustreznost znanstvene metode,</a:t>
            </a:r>
          </a:p>
          <a:p>
            <a:pPr lvl="0"/>
            <a:r>
              <a:rPr lang="sl-SI" sz="2500" dirty="0"/>
              <a:t>	– kompetentnost, strokovno znanje in dopolnjevanje vključenih znanstvenikov/raziskovalnih skupin,</a:t>
            </a:r>
          </a:p>
          <a:p>
            <a:pPr lvl="0"/>
            <a:r>
              <a:rPr lang="sl-SI" sz="2500" dirty="0"/>
              <a:t>	– dodana vrednost, ki se pričakuje od večstranskega raziskovalnega sodelovanja,</a:t>
            </a:r>
          </a:p>
          <a:p>
            <a:pPr lvl="0"/>
            <a:r>
              <a:rPr lang="sl-SI" sz="2500" dirty="0"/>
              <a:t>	– potencial za nadaljnje ali prihodnje evropsko in mednarodno sodelovanje,</a:t>
            </a:r>
          </a:p>
          <a:p>
            <a:pPr lvl="0"/>
            <a:r>
              <a:rPr lang="sl-SI" sz="2500" dirty="0"/>
              <a:t>	– sodelovanje mladih raziskovalnih talentov ter ekipa z uravnoteženo zastopanostjo spolov.</a:t>
            </a:r>
          </a:p>
          <a:p>
            <a:pPr>
              <a:buNone/>
            </a:pPr>
            <a:endParaRPr lang="sl-SI" sz="2500" dirty="0"/>
          </a:p>
          <a:p>
            <a:pPr>
              <a:buNone/>
            </a:pPr>
            <a:r>
              <a:rPr lang="sl-SI" sz="2500" dirty="0"/>
              <a:t>Podrobna </a:t>
            </a:r>
            <a:r>
              <a:rPr lang="sl-SI" sz="2500" b="1" dirty="0"/>
              <a:t>merila za ocenjevanje po posameznih kriterijih so navedena v Metodologiji ocenjevanja prijav v postopkih za (so)financiranje znanstvenoraziskovalne dejavnosti</a:t>
            </a:r>
            <a:r>
              <a:rPr lang="sl-SI" sz="2500" dirty="0"/>
              <a:t>, ki je sestavni del razpisne dokumentacije. Ustrezna povezava je objavljena na koncu besedila javnega razpisa na spletni strani ARIS.</a:t>
            </a:r>
          </a:p>
          <a:p>
            <a:pPr>
              <a:buNone/>
            </a:pPr>
            <a:endParaRPr lang="sl-SI" sz="2500" dirty="0"/>
          </a:p>
          <a:p>
            <a:pPr>
              <a:buNone/>
            </a:pPr>
            <a:r>
              <a:rPr lang="sl-SI" sz="2500" b="1" dirty="0"/>
              <a:t>2. KORAK: Ocenjene slovenske prijave se predajo meddržavni komisiji, ki naredi končni izbor </a:t>
            </a:r>
            <a:r>
              <a:rPr lang="sl-SI" sz="2500" dirty="0"/>
              <a:t>(izbere aktivnosti večstranskega sodelovanja za (so)financiranje in določi višino (so)financiranja).</a:t>
            </a:r>
          </a:p>
          <a:p>
            <a:pPr>
              <a:buNone/>
            </a:pPr>
            <a:endParaRPr lang="sl-SI" sz="2200" dirty="0"/>
          </a:p>
          <a:p>
            <a:pPr>
              <a:buNone/>
            </a:pPr>
            <a:endParaRPr lang="sl-SI" sz="2200" dirty="0"/>
          </a:p>
          <a:p>
            <a:pPr>
              <a:buNone/>
            </a:pPr>
            <a:endParaRPr lang="sl-SI" sz="2200" dirty="0"/>
          </a:p>
        </p:txBody>
      </p:sp>
    </p:spTree>
    <p:extLst>
      <p:ext uri="{BB962C8B-B14F-4D97-AF65-F5344CB8AC3E}">
        <p14:creationId xmlns:p14="http://schemas.microsoft.com/office/powerpoint/2010/main" val="37186392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D64124-711A-2A15-FAB4-E17EED45E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4">
            <a:extLst>
              <a:ext uri="{FF2B5EF4-FFF2-40B4-BE49-F238E27FC236}">
                <a16:creationId xmlns:a16="http://schemas.microsoft.com/office/drawing/2014/main" id="{C454600E-F388-A1B9-C6D6-2FDE178E4F18}"/>
              </a:ext>
            </a:extLst>
          </p:cNvPr>
          <p:cNvSpPr/>
          <p:nvPr/>
        </p:nvSpPr>
        <p:spPr>
          <a:xfrm>
            <a:off x="0" y="10263237"/>
            <a:ext cx="20104100" cy="1045844"/>
          </a:xfrm>
          <a:custGeom>
            <a:avLst/>
            <a:gdLst/>
            <a:ahLst/>
            <a:cxnLst/>
            <a:rect l="l" t="t" r="r" b="b"/>
            <a:pathLst>
              <a:path w="20104100" h="1045845">
                <a:moveTo>
                  <a:pt x="20104099" y="0"/>
                </a:moveTo>
                <a:lnTo>
                  <a:pt x="0" y="0"/>
                </a:lnTo>
                <a:lnTo>
                  <a:pt x="0" y="1045318"/>
                </a:lnTo>
                <a:lnTo>
                  <a:pt x="20104099" y="1045318"/>
                </a:lnTo>
                <a:lnTo>
                  <a:pt x="20104099" y="0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219D80E2-5DAE-8BD7-4058-3019BC81B52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9194" y="10512835"/>
            <a:ext cx="4933409" cy="470986"/>
          </a:xfrm>
          <a:prstGeom prst="rect">
            <a:avLst/>
          </a:prstGeom>
        </p:spPr>
      </p:pic>
      <p:pic>
        <p:nvPicPr>
          <p:cNvPr id="5" name="object 6">
            <a:extLst>
              <a:ext uri="{FF2B5EF4-FFF2-40B4-BE49-F238E27FC236}">
                <a16:creationId xmlns:a16="http://schemas.microsoft.com/office/drawing/2014/main" id="{2BB70020-74D7-2497-5A57-A9B399221346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80186" y="9250508"/>
            <a:ext cx="3457827" cy="1683515"/>
          </a:xfrm>
          <a:prstGeom prst="rect">
            <a:avLst/>
          </a:prstGeom>
        </p:spPr>
      </p:pic>
      <p:sp>
        <p:nvSpPr>
          <p:cNvPr id="6" name="object 7">
            <a:extLst>
              <a:ext uri="{FF2B5EF4-FFF2-40B4-BE49-F238E27FC236}">
                <a16:creationId xmlns:a16="http://schemas.microsoft.com/office/drawing/2014/main" id="{15E7519A-7FF6-0028-45A0-94786BF27F83}"/>
              </a:ext>
            </a:extLst>
          </p:cNvPr>
          <p:cNvSpPr/>
          <p:nvPr/>
        </p:nvSpPr>
        <p:spPr>
          <a:xfrm>
            <a:off x="0" y="10139153"/>
            <a:ext cx="20104100" cy="174625"/>
          </a:xfrm>
          <a:custGeom>
            <a:avLst/>
            <a:gdLst/>
            <a:ahLst/>
            <a:cxnLst/>
            <a:rect l="l" t="t" r="r" b="b"/>
            <a:pathLst>
              <a:path w="20104100" h="174625">
                <a:moveTo>
                  <a:pt x="1040993" y="0"/>
                </a:moveTo>
                <a:lnTo>
                  <a:pt x="0" y="0"/>
                </a:lnTo>
                <a:lnTo>
                  <a:pt x="0" y="174244"/>
                </a:lnTo>
                <a:lnTo>
                  <a:pt x="1040993" y="174244"/>
                </a:lnTo>
                <a:lnTo>
                  <a:pt x="1040993" y="0"/>
                </a:lnTo>
                <a:close/>
              </a:path>
              <a:path w="20104100" h="174625">
                <a:moveTo>
                  <a:pt x="20104088" y="0"/>
                </a:moveTo>
                <a:lnTo>
                  <a:pt x="4821567" y="0"/>
                </a:lnTo>
                <a:lnTo>
                  <a:pt x="4821567" y="174244"/>
                </a:lnTo>
                <a:lnTo>
                  <a:pt x="20104088" y="174244"/>
                </a:lnTo>
                <a:lnTo>
                  <a:pt x="20104088" y="0"/>
                </a:lnTo>
                <a:close/>
              </a:path>
            </a:pathLst>
          </a:custGeom>
          <a:solidFill>
            <a:srgbClr val="0058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0F7C9B16-1D58-D90B-372C-A3CE36C3A4D5}"/>
              </a:ext>
            </a:extLst>
          </p:cNvPr>
          <p:cNvSpPr txBox="1"/>
          <p:nvPr/>
        </p:nvSpPr>
        <p:spPr>
          <a:xfrm>
            <a:off x="1180187" y="162440"/>
            <a:ext cx="17217020" cy="97257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endParaRPr lang="sl-SI" sz="3200" b="1" dirty="0"/>
          </a:p>
          <a:p>
            <a:pPr>
              <a:buNone/>
            </a:pPr>
            <a:endParaRPr lang="sl-SI" sz="3200" b="1" dirty="0"/>
          </a:p>
          <a:p>
            <a:pPr>
              <a:buNone/>
            </a:pPr>
            <a:endParaRPr lang="sl-SI" sz="3200" b="1" dirty="0"/>
          </a:p>
          <a:p>
            <a:pPr>
              <a:buNone/>
            </a:pPr>
            <a:endParaRPr lang="sl-SI" sz="3200" b="1" dirty="0"/>
          </a:p>
          <a:p>
            <a:pPr>
              <a:buNone/>
            </a:pPr>
            <a:br>
              <a:rPr lang="sl-SI" sz="1800" dirty="0"/>
            </a:br>
            <a:endParaRPr lang="sl-SI" sz="2000" dirty="0"/>
          </a:p>
          <a:p>
            <a:endParaRPr lang="sl-SI" sz="2400" b="1" dirty="0">
              <a:latin typeface="+mj-lt"/>
            </a:endParaRPr>
          </a:p>
          <a:p>
            <a:endParaRPr lang="sl-SI" sz="2400" b="1" dirty="0">
              <a:latin typeface="+mj-lt"/>
            </a:endParaRPr>
          </a:p>
          <a:p>
            <a:endParaRPr lang="sl-SI" sz="2400" b="1" dirty="0">
              <a:latin typeface="+mj-lt"/>
            </a:endParaRPr>
          </a:p>
          <a:p>
            <a:endParaRPr lang="sl-SI" sz="2400" b="1" dirty="0">
              <a:latin typeface="+mj-lt"/>
            </a:endParaRPr>
          </a:p>
          <a:p>
            <a:endParaRPr lang="sl-SI" sz="2400" b="1" dirty="0">
              <a:latin typeface="+mj-lt"/>
            </a:endParaRPr>
          </a:p>
          <a:p>
            <a:endParaRPr lang="sl-SI" sz="2400" b="1" dirty="0">
              <a:latin typeface="+mj-lt"/>
            </a:endParaRPr>
          </a:p>
          <a:p>
            <a:endParaRPr lang="sl-SI" sz="2400" b="1" dirty="0">
              <a:latin typeface="+mj-lt"/>
            </a:endParaRPr>
          </a:p>
          <a:p>
            <a:endParaRPr lang="sl-SI" sz="2400" b="1" dirty="0">
              <a:latin typeface="+mj-lt"/>
            </a:endParaRPr>
          </a:p>
          <a:p>
            <a:pPr>
              <a:buNone/>
            </a:pPr>
            <a:endParaRPr lang="sl-SI" dirty="0"/>
          </a:p>
          <a:p>
            <a:pPr>
              <a:buNone/>
            </a:pPr>
            <a:r>
              <a:rPr lang="sl-SI" sz="3200" b="1" dirty="0"/>
              <a:t>Upravičeni stroški (so)financiranja</a:t>
            </a:r>
          </a:p>
          <a:p>
            <a:pPr>
              <a:buNone/>
            </a:pPr>
            <a:endParaRPr lang="sl-SI" dirty="0"/>
          </a:p>
          <a:p>
            <a:pPr>
              <a:buNone/>
            </a:pPr>
            <a:r>
              <a:rPr lang="sl-SI" sz="2000" dirty="0"/>
              <a:t>Vsaka država (so)financira stroške obiskov svojih raziskovalcev.</a:t>
            </a:r>
          </a:p>
          <a:p>
            <a:pPr>
              <a:buNone/>
            </a:pPr>
            <a:r>
              <a:rPr lang="sl-SI" sz="2000" dirty="0"/>
              <a:t>(So)financirajo se naslednji upravičeni stroški:</a:t>
            </a:r>
          </a:p>
          <a:p>
            <a:pPr>
              <a:buNone/>
            </a:pPr>
            <a:endParaRPr lang="sl-SI" sz="2400" dirty="0"/>
          </a:p>
          <a:p>
            <a:pPr lvl="0"/>
            <a:r>
              <a:rPr lang="sl-SI" sz="2000" dirty="0"/>
              <a:t>– </a:t>
            </a:r>
            <a:r>
              <a:rPr lang="sl-SI" sz="2000" b="1" dirty="0"/>
              <a:t>mednarodni prevozni stroški,</a:t>
            </a:r>
            <a:endParaRPr lang="sl-SI" sz="2000" dirty="0"/>
          </a:p>
          <a:p>
            <a:pPr lvl="0"/>
            <a:r>
              <a:rPr lang="sl-SI" sz="2000" dirty="0"/>
              <a:t>– </a:t>
            </a:r>
            <a:r>
              <a:rPr lang="sl-SI" sz="2000" b="1" dirty="0"/>
              <a:t>lokalni (javni) prevoz od kraja namestitve do kraja raziskovalne organizacije,</a:t>
            </a:r>
            <a:endParaRPr lang="sl-SI" sz="2000" dirty="0"/>
          </a:p>
          <a:p>
            <a:pPr lvl="0"/>
            <a:r>
              <a:rPr lang="sl-SI" sz="2000" dirty="0"/>
              <a:t>– </a:t>
            </a:r>
            <a:r>
              <a:rPr lang="sl-SI" sz="2000" b="1" dirty="0"/>
              <a:t>stroški namestitve do največ 100 EUR dnevno,</a:t>
            </a:r>
            <a:endParaRPr lang="sl-SI" sz="2000" dirty="0"/>
          </a:p>
          <a:p>
            <a:pPr lvl="0"/>
            <a:r>
              <a:rPr lang="sl-SI" sz="2000" dirty="0"/>
              <a:t>– </a:t>
            </a:r>
            <a:r>
              <a:rPr lang="sl-SI" sz="2000" b="1" dirty="0"/>
              <a:t>dnevnice</a:t>
            </a:r>
            <a:r>
              <a:rPr lang="sl-SI" sz="2000" dirty="0"/>
              <a:t>.</a:t>
            </a:r>
          </a:p>
          <a:p>
            <a:pPr>
              <a:buNone/>
            </a:pPr>
            <a:endParaRPr lang="sl-SI" sz="1800" dirty="0"/>
          </a:p>
          <a:p>
            <a:endParaRPr lang="sl-SI" sz="1800" dirty="0"/>
          </a:p>
        </p:txBody>
      </p:sp>
      <p:pic>
        <p:nvPicPr>
          <p:cNvPr id="11" name="Slika 10">
            <a:extLst>
              <a:ext uri="{FF2B5EF4-FFF2-40B4-BE49-F238E27FC236}">
                <a16:creationId xmlns:a16="http://schemas.microsoft.com/office/drawing/2014/main" id="{100FD6DC-D4EE-1D54-6BCB-93636F071E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1450" y="425839"/>
            <a:ext cx="11820183" cy="4466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3462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0FAD4-D62F-FFEE-5317-115308276F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7">
            <a:extLst>
              <a:ext uri="{FF2B5EF4-FFF2-40B4-BE49-F238E27FC236}">
                <a16:creationId xmlns:a16="http://schemas.microsoft.com/office/drawing/2014/main" id="{B284E43D-CDD2-7906-2365-2CEDF1A12A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29050" y="4587875"/>
            <a:ext cx="1930360" cy="1924031"/>
          </a:xfrm>
          <a:prstGeom prst="rect">
            <a:avLst/>
          </a:prstGeom>
        </p:spPr>
      </p:pic>
      <p:sp>
        <p:nvSpPr>
          <p:cNvPr id="3" name="object 4">
            <a:extLst>
              <a:ext uri="{FF2B5EF4-FFF2-40B4-BE49-F238E27FC236}">
                <a16:creationId xmlns:a16="http://schemas.microsoft.com/office/drawing/2014/main" id="{B44EF9BC-BB43-70FD-117B-78EBCE7D7971}"/>
              </a:ext>
            </a:extLst>
          </p:cNvPr>
          <p:cNvSpPr/>
          <p:nvPr/>
        </p:nvSpPr>
        <p:spPr>
          <a:xfrm>
            <a:off x="0" y="10263237"/>
            <a:ext cx="20104100" cy="1045844"/>
          </a:xfrm>
          <a:custGeom>
            <a:avLst/>
            <a:gdLst/>
            <a:ahLst/>
            <a:cxnLst/>
            <a:rect l="l" t="t" r="r" b="b"/>
            <a:pathLst>
              <a:path w="20104100" h="1045845">
                <a:moveTo>
                  <a:pt x="20104099" y="0"/>
                </a:moveTo>
                <a:lnTo>
                  <a:pt x="0" y="0"/>
                </a:lnTo>
                <a:lnTo>
                  <a:pt x="0" y="1045318"/>
                </a:lnTo>
                <a:lnTo>
                  <a:pt x="20104099" y="1045318"/>
                </a:lnTo>
                <a:lnTo>
                  <a:pt x="20104099" y="0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029659D3-08A1-4CA1-E5C3-CB281CC1194E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09194" y="10512835"/>
            <a:ext cx="4933409" cy="470986"/>
          </a:xfrm>
          <a:prstGeom prst="rect">
            <a:avLst/>
          </a:prstGeom>
        </p:spPr>
      </p:pic>
      <p:pic>
        <p:nvPicPr>
          <p:cNvPr id="5" name="object 6">
            <a:extLst>
              <a:ext uri="{FF2B5EF4-FFF2-40B4-BE49-F238E27FC236}">
                <a16:creationId xmlns:a16="http://schemas.microsoft.com/office/drawing/2014/main" id="{04717702-7E0A-854F-B2D6-26AD13AEE677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80186" y="9250508"/>
            <a:ext cx="3457827" cy="1683515"/>
          </a:xfrm>
          <a:prstGeom prst="rect">
            <a:avLst/>
          </a:prstGeom>
        </p:spPr>
      </p:pic>
      <p:sp>
        <p:nvSpPr>
          <p:cNvPr id="6" name="object 7">
            <a:extLst>
              <a:ext uri="{FF2B5EF4-FFF2-40B4-BE49-F238E27FC236}">
                <a16:creationId xmlns:a16="http://schemas.microsoft.com/office/drawing/2014/main" id="{B2E38484-336C-FC92-96A9-FBACF801E88C}"/>
              </a:ext>
            </a:extLst>
          </p:cNvPr>
          <p:cNvSpPr/>
          <p:nvPr/>
        </p:nvSpPr>
        <p:spPr>
          <a:xfrm>
            <a:off x="0" y="10139153"/>
            <a:ext cx="20104100" cy="174625"/>
          </a:xfrm>
          <a:custGeom>
            <a:avLst/>
            <a:gdLst/>
            <a:ahLst/>
            <a:cxnLst/>
            <a:rect l="l" t="t" r="r" b="b"/>
            <a:pathLst>
              <a:path w="20104100" h="174625">
                <a:moveTo>
                  <a:pt x="1040993" y="0"/>
                </a:moveTo>
                <a:lnTo>
                  <a:pt x="0" y="0"/>
                </a:lnTo>
                <a:lnTo>
                  <a:pt x="0" y="174244"/>
                </a:lnTo>
                <a:lnTo>
                  <a:pt x="1040993" y="174244"/>
                </a:lnTo>
                <a:lnTo>
                  <a:pt x="1040993" y="0"/>
                </a:lnTo>
                <a:close/>
              </a:path>
              <a:path w="20104100" h="174625">
                <a:moveTo>
                  <a:pt x="20104088" y="0"/>
                </a:moveTo>
                <a:lnTo>
                  <a:pt x="4821567" y="0"/>
                </a:lnTo>
                <a:lnTo>
                  <a:pt x="4821567" y="174244"/>
                </a:lnTo>
                <a:lnTo>
                  <a:pt x="20104088" y="174244"/>
                </a:lnTo>
                <a:lnTo>
                  <a:pt x="20104088" y="0"/>
                </a:lnTo>
                <a:close/>
              </a:path>
            </a:pathLst>
          </a:custGeom>
          <a:solidFill>
            <a:srgbClr val="0058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AF91E892-4311-4BE0-71AE-6135A9993E79}"/>
              </a:ext>
            </a:extLst>
          </p:cNvPr>
          <p:cNvSpPr txBox="1"/>
          <p:nvPr/>
        </p:nvSpPr>
        <p:spPr>
          <a:xfrm>
            <a:off x="908050" y="549274"/>
            <a:ext cx="18599150" cy="87408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sl-SI" sz="3200" b="1" dirty="0"/>
              <a:t>Obveznosti izbranih prijaviteljev </a:t>
            </a:r>
          </a:p>
          <a:p>
            <a:pPr>
              <a:buNone/>
            </a:pPr>
            <a:endParaRPr lang="sl-SI" sz="3200" b="1" dirty="0"/>
          </a:p>
          <a:p>
            <a:pPr>
              <a:buNone/>
            </a:pPr>
            <a:endParaRPr lang="sl-SI" sz="3200" b="1" dirty="0"/>
          </a:p>
          <a:p>
            <a:pPr>
              <a:buNone/>
            </a:pPr>
            <a:r>
              <a:rPr lang="sl-SI" sz="2400" b="1" dirty="0"/>
              <a:t>– Z</a:t>
            </a:r>
            <a:r>
              <a:rPr lang="sl-SI" sz="2600" b="1" dirty="0"/>
              <a:t>ahtevek za izplačilo po vsakem izvedenem obisku</a:t>
            </a:r>
          </a:p>
          <a:p>
            <a:pPr>
              <a:buNone/>
            </a:pPr>
            <a:r>
              <a:rPr lang="sl-SI" sz="2400" dirty="0"/>
              <a:t>	Po vsakem izvedenem obisku v sodelujoči državi bodo morali prijavitelji vložiti zahtevek. Priložiti mu bodo morali vsebinsko in 	finančno poročilo o izvedenih obiskih posamezne aktivnosti večstranskega sodelovanja.</a:t>
            </a:r>
          </a:p>
          <a:p>
            <a:pPr>
              <a:buNone/>
            </a:pPr>
            <a:endParaRPr lang="sl-SI" sz="2400" dirty="0"/>
          </a:p>
          <a:p>
            <a:pPr>
              <a:buNone/>
            </a:pPr>
            <a:r>
              <a:rPr lang="sl-SI" sz="2400" b="1" dirty="0"/>
              <a:t>– Znanstveno in finančno poročilo po enem letu izvajanja aktivnosti</a:t>
            </a:r>
          </a:p>
          <a:p>
            <a:r>
              <a:rPr lang="sl-SI" sz="2400" dirty="0"/>
              <a:t>	Prijavitelji bodo morali po enem letu izvajanja aktivnosti večstranskega sodelovanja ARIS predložiti znanstveno in finančno 	poročilo o napredku aktivnosti večstranskega sodelovanja.</a:t>
            </a:r>
          </a:p>
          <a:p>
            <a:endParaRPr lang="sl-SI" sz="2400" dirty="0"/>
          </a:p>
          <a:p>
            <a:r>
              <a:rPr lang="sl-SI" sz="2400" b="1" dirty="0"/>
              <a:t>– Končno znanstveno in finančno poročilo</a:t>
            </a:r>
            <a:endParaRPr lang="sl-SI" sz="2400" dirty="0"/>
          </a:p>
          <a:p>
            <a:r>
              <a:rPr lang="sl-SI" sz="2400" dirty="0"/>
              <a:t>	Prijavitelji bodo morali v 30 dneh po zaključku aktivnosti večstranskega sodelovanja ARIS posredovati </a:t>
            </a:r>
          </a:p>
          <a:p>
            <a:r>
              <a:rPr lang="sl-SI" sz="2400" dirty="0"/>
              <a:t>           končno znanstveno in finančno poročilo, v katerem bodo navedli rezultate aktivnosti večstranskega </a:t>
            </a:r>
          </a:p>
          <a:p>
            <a:r>
              <a:rPr lang="sl-SI" sz="2400" dirty="0"/>
              <a:t>           sodelovanja.</a:t>
            </a:r>
          </a:p>
          <a:p>
            <a:endParaRPr lang="sl-SI" sz="2400" dirty="0"/>
          </a:p>
          <a:p>
            <a:r>
              <a:rPr lang="sl-SI" sz="2400" b="1" dirty="0"/>
              <a:t>– Navedba (so)financiranja s strani MVZI in ARIS v skupnih objavah</a:t>
            </a:r>
            <a:endParaRPr lang="sl-SI" sz="2400" dirty="0"/>
          </a:p>
          <a:p>
            <a:r>
              <a:rPr lang="sl-SI" sz="2400" dirty="0"/>
              <a:t>	Skupne objave in publikacije raziskovalcev iz (so)financirane aktivnosti večstranskega sodelovanja morajo vsebovati navedbo 	(so)financiranja s strani Ministrstva za visoko šolstvo, znanost in inovacije Republike Slovenije ter ARIS.</a:t>
            </a:r>
          </a:p>
          <a:p>
            <a:endParaRPr lang="sl-SI" sz="2400" dirty="0"/>
          </a:p>
          <a:p>
            <a:pPr>
              <a:buNone/>
            </a:pPr>
            <a:endParaRPr lang="sl-SI" sz="2000" dirty="0"/>
          </a:p>
          <a:p>
            <a:pPr>
              <a:buNone/>
            </a:pPr>
            <a:endParaRPr lang="sl-SI" sz="1800" dirty="0"/>
          </a:p>
          <a:p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16201025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EEC01-7570-8D83-5582-575FA6758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4">
            <a:extLst>
              <a:ext uri="{FF2B5EF4-FFF2-40B4-BE49-F238E27FC236}">
                <a16:creationId xmlns:a16="http://schemas.microsoft.com/office/drawing/2014/main" id="{BB8BFEDF-C2E5-A767-039B-064F0F612BDE}"/>
              </a:ext>
            </a:extLst>
          </p:cNvPr>
          <p:cNvSpPr/>
          <p:nvPr/>
        </p:nvSpPr>
        <p:spPr>
          <a:xfrm>
            <a:off x="0" y="10263237"/>
            <a:ext cx="20104100" cy="1045844"/>
          </a:xfrm>
          <a:custGeom>
            <a:avLst/>
            <a:gdLst/>
            <a:ahLst/>
            <a:cxnLst/>
            <a:rect l="l" t="t" r="r" b="b"/>
            <a:pathLst>
              <a:path w="20104100" h="1045845">
                <a:moveTo>
                  <a:pt x="20104099" y="0"/>
                </a:moveTo>
                <a:lnTo>
                  <a:pt x="0" y="0"/>
                </a:lnTo>
                <a:lnTo>
                  <a:pt x="0" y="1045318"/>
                </a:lnTo>
                <a:lnTo>
                  <a:pt x="20104099" y="1045318"/>
                </a:lnTo>
                <a:lnTo>
                  <a:pt x="20104099" y="0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614314BB-3119-411B-FEA7-20FEC05758C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9194" y="10512835"/>
            <a:ext cx="4933409" cy="470986"/>
          </a:xfrm>
          <a:prstGeom prst="rect">
            <a:avLst/>
          </a:prstGeom>
        </p:spPr>
      </p:pic>
      <p:pic>
        <p:nvPicPr>
          <p:cNvPr id="5" name="object 6">
            <a:extLst>
              <a:ext uri="{FF2B5EF4-FFF2-40B4-BE49-F238E27FC236}">
                <a16:creationId xmlns:a16="http://schemas.microsoft.com/office/drawing/2014/main" id="{E19CD8EF-4E1C-4FD0-50DA-F7DBA713DCF8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80186" y="9250508"/>
            <a:ext cx="3457827" cy="1683515"/>
          </a:xfrm>
          <a:prstGeom prst="rect">
            <a:avLst/>
          </a:prstGeom>
        </p:spPr>
      </p:pic>
      <p:sp>
        <p:nvSpPr>
          <p:cNvPr id="6" name="object 7">
            <a:extLst>
              <a:ext uri="{FF2B5EF4-FFF2-40B4-BE49-F238E27FC236}">
                <a16:creationId xmlns:a16="http://schemas.microsoft.com/office/drawing/2014/main" id="{254C9D57-F36F-359D-D46C-A703A93D022B}"/>
              </a:ext>
            </a:extLst>
          </p:cNvPr>
          <p:cNvSpPr/>
          <p:nvPr/>
        </p:nvSpPr>
        <p:spPr>
          <a:xfrm>
            <a:off x="0" y="10139153"/>
            <a:ext cx="20104100" cy="174625"/>
          </a:xfrm>
          <a:custGeom>
            <a:avLst/>
            <a:gdLst/>
            <a:ahLst/>
            <a:cxnLst/>
            <a:rect l="l" t="t" r="r" b="b"/>
            <a:pathLst>
              <a:path w="20104100" h="174625">
                <a:moveTo>
                  <a:pt x="1040993" y="0"/>
                </a:moveTo>
                <a:lnTo>
                  <a:pt x="0" y="0"/>
                </a:lnTo>
                <a:lnTo>
                  <a:pt x="0" y="174244"/>
                </a:lnTo>
                <a:lnTo>
                  <a:pt x="1040993" y="174244"/>
                </a:lnTo>
                <a:lnTo>
                  <a:pt x="1040993" y="0"/>
                </a:lnTo>
                <a:close/>
              </a:path>
              <a:path w="20104100" h="174625">
                <a:moveTo>
                  <a:pt x="20104088" y="0"/>
                </a:moveTo>
                <a:lnTo>
                  <a:pt x="4821567" y="0"/>
                </a:lnTo>
                <a:lnTo>
                  <a:pt x="4821567" y="174244"/>
                </a:lnTo>
                <a:lnTo>
                  <a:pt x="20104088" y="174244"/>
                </a:lnTo>
                <a:lnTo>
                  <a:pt x="20104088" y="0"/>
                </a:lnTo>
                <a:close/>
              </a:path>
            </a:pathLst>
          </a:custGeom>
          <a:solidFill>
            <a:srgbClr val="0058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6969EF72-AEEE-5BAF-26DF-CC6AEEF058CE}"/>
              </a:ext>
            </a:extLst>
          </p:cNvPr>
          <p:cNvSpPr txBox="1"/>
          <p:nvPr/>
        </p:nvSpPr>
        <p:spPr>
          <a:xfrm>
            <a:off x="1060450" y="701675"/>
            <a:ext cx="18446750" cy="8125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sl-SI" sz="3200" b="1" dirty="0"/>
              <a:t>                                      Prijava na javni razpis in dodatne informacije</a:t>
            </a:r>
          </a:p>
          <a:p>
            <a:pPr>
              <a:buNone/>
            </a:pPr>
            <a:endParaRPr lang="sl-SI" sz="2000" dirty="0"/>
          </a:p>
          <a:p>
            <a:pPr>
              <a:buNone/>
            </a:pPr>
            <a:endParaRPr lang="sl-SI" sz="2400" dirty="0"/>
          </a:p>
          <a:p>
            <a:pPr>
              <a:buNone/>
            </a:pPr>
            <a:endParaRPr lang="sl-SI" sz="2400" dirty="0"/>
          </a:p>
          <a:p>
            <a:endParaRPr lang="sl-SI" sz="2400" b="1" dirty="0"/>
          </a:p>
          <a:p>
            <a:r>
              <a:rPr lang="sl-SI" sz="2400" b="1" dirty="0"/>
              <a:t>Rok za prijavo</a:t>
            </a:r>
            <a:endParaRPr lang="sl-SI" sz="2400" dirty="0"/>
          </a:p>
          <a:p>
            <a:r>
              <a:rPr lang="sl-SI" sz="2400" dirty="0"/>
              <a:t>Prijava mora biti oddana do </a:t>
            </a:r>
            <a:r>
              <a:rPr lang="sl-SI" sz="2400" b="1" dirty="0">
                <a:solidFill>
                  <a:schemeClr val="accent1">
                    <a:lumMod val="75000"/>
                  </a:schemeClr>
                </a:solidFill>
              </a:rPr>
              <a:t>30. 6. 2026 </a:t>
            </a:r>
            <a:r>
              <a:rPr lang="sl-SI" sz="2400" b="1" dirty="0">
                <a:solidFill>
                  <a:schemeClr val="tx1"/>
                </a:solidFill>
              </a:rPr>
              <a:t>do 23.59</a:t>
            </a:r>
            <a:r>
              <a:rPr lang="sl-SI" sz="2400" dirty="0">
                <a:solidFill>
                  <a:schemeClr val="tx1"/>
                </a:solidFill>
              </a:rPr>
              <a:t>.</a:t>
            </a:r>
          </a:p>
          <a:p>
            <a:endParaRPr lang="sl-SI" sz="2400" dirty="0"/>
          </a:p>
          <a:p>
            <a:pPr>
              <a:buNone/>
            </a:pPr>
            <a:endParaRPr lang="sl-SI" sz="2000" dirty="0"/>
          </a:p>
          <a:p>
            <a:pPr>
              <a:buNone/>
            </a:pPr>
            <a:r>
              <a:rPr lang="sl-SI" sz="1800" dirty="0"/>
              <a:t>										</a:t>
            </a:r>
            <a:r>
              <a:rPr lang="sl-SI" sz="2400" b="1" dirty="0"/>
              <a:t>Spletni portal</a:t>
            </a:r>
          </a:p>
          <a:p>
            <a:pPr>
              <a:buNone/>
            </a:pPr>
            <a:r>
              <a:rPr lang="sl-SI" sz="2400" b="1" dirty="0"/>
              <a:t>										</a:t>
            </a:r>
            <a:r>
              <a:rPr lang="sl-SI" sz="2400" dirty="0"/>
              <a:t>Prijava na javni razpis se odda na spletnem portalu 												ARIS </a:t>
            </a:r>
            <a:r>
              <a:rPr lang="sl-SI" sz="2400" dirty="0" err="1">
                <a:hlinkClick r:id="rId4"/>
              </a:rPr>
              <a:t>DigitalForms</a:t>
            </a:r>
            <a:r>
              <a:rPr lang="sl-SI" sz="2400" dirty="0">
                <a:hlinkClick r:id="rId4"/>
              </a:rPr>
              <a:t> </a:t>
            </a:r>
            <a:r>
              <a:rPr lang="sl-SI" sz="2400" dirty="0"/>
              <a:t>v elektronski obliki </a:t>
            </a:r>
          </a:p>
          <a:p>
            <a:pPr>
              <a:buNone/>
            </a:pPr>
            <a:r>
              <a:rPr lang="sl-SI" sz="2400" dirty="0"/>
              <a:t>															(obrazec </a:t>
            </a:r>
            <a:r>
              <a:rPr lang="sl-SI" sz="2400" b="1" dirty="0"/>
              <a:t>ARIS-MULTI/2026</a:t>
            </a:r>
            <a:r>
              <a:rPr lang="sl-SI" sz="2400" dirty="0"/>
              <a:t>).</a:t>
            </a:r>
            <a:endParaRPr lang="sl-SI" sz="2400" b="1" dirty="0"/>
          </a:p>
          <a:p>
            <a:r>
              <a:rPr lang="sl-SI" sz="2400" b="1" dirty="0"/>
              <a:t>Dodatne informacije</a:t>
            </a:r>
          </a:p>
          <a:p>
            <a:r>
              <a:rPr lang="sl-SI" sz="2400" dirty="0"/>
              <a:t>Besedilo javnega razpisa in razpisna dokumentacija sta </a:t>
            </a:r>
          </a:p>
          <a:p>
            <a:r>
              <a:rPr lang="sl-SI" sz="2400" dirty="0"/>
              <a:t>objavljena na spletni strani ARIS: </a:t>
            </a:r>
            <a:r>
              <a:rPr lang="sl-SI" sz="2400" dirty="0">
                <a:hlinkClick r:id="rId5"/>
              </a:rPr>
              <a:t>http://www.aris-rs.si/</a:t>
            </a:r>
            <a:endParaRPr lang="sl-SI" sz="2400" dirty="0"/>
          </a:p>
          <a:p>
            <a:endParaRPr lang="sl-SI" sz="2400" b="1" dirty="0"/>
          </a:p>
          <a:p>
            <a:r>
              <a:rPr lang="sl-SI" sz="2400" dirty="0"/>
              <a:t>Kontaktni e-poštni naslov uradne </a:t>
            </a:r>
          </a:p>
          <a:p>
            <a:r>
              <a:rPr lang="sl-SI" sz="2400" dirty="0"/>
              <a:t>osebe, pristojne za javni razpis: </a:t>
            </a:r>
            <a:r>
              <a:rPr lang="sl-SI" sz="2400" dirty="0">
                <a:hlinkClick r:id="rId6"/>
              </a:rPr>
              <a:t>andrej.kotar@aris-rs.si</a:t>
            </a:r>
            <a:endParaRPr lang="sl-SI" sz="2400" dirty="0"/>
          </a:p>
          <a:p>
            <a:endParaRPr lang="sl-SI" sz="2400" dirty="0"/>
          </a:p>
          <a:p>
            <a:endParaRPr lang="sl-SI" sz="2400" b="1" dirty="0"/>
          </a:p>
          <a:p>
            <a:endParaRPr lang="sl-SI" sz="1800" dirty="0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403DA02F-D6D4-645E-E198-5996C71C617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/>
        </p:blipFill>
        <p:spPr>
          <a:xfrm>
            <a:off x="9271049" y="2485553"/>
            <a:ext cx="943106" cy="543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5794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4">
            <a:extLst>
              <a:ext uri="{FF2B5EF4-FFF2-40B4-BE49-F238E27FC236}">
                <a16:creationId xmlns:a16="http://schemas.microsoft.com/office/drawing/2014/main" id="{940E37D4-7799-495B-8A6E-3B717D590290}"/>
              </a:ext>
            </a:extLst>
          </p:cNvPr>
          <p:cNvSpPr txBox="1">
            <a:spLocks/>
          </p:cNvSpPr>
          <p:nvPr/>
        </p:nvSpPr>
        <p:spPr>
          <a:xfrm>
            <a:off x="1373780" y="1920875"/>
            <a:ext cx="7306670" cy="3867305"/>
          </a:xfrm>
          <a:prstGeom prst="rect">
            <a:avLst/>
          </a:prstGeom>
        </p:spPr>
        <p:txBody>
          <a:bodyPr vert="horz" lIns="150781" tIns="75390" rIns="150781" bIns="7539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507846">
              <a:spcAft>
                <a:spcPts val="989"/>
              </a:spcAft>
              <a:defRPr/>
            </a:pPr>
            <a:r>
              <a:rPr lang="sl-SI" sz="5607" b="1" dirty="0">
                <a:solidFill>
                  <a:prstClr val="black"/>
                </a:solidFill>
                <a:latin typeface="Aptos Display" panose="02110004020202020204"/>
              </a:rPr>
              <a:t>Hvala za pozornost!</a:t>
            </a:r>
            <a:endParaRPr lang="en-US" sz="5607" b="1" dirty="0">
              <a:solidFill>
                <a:prstClr val="black"/>
              </a:solidFill>
              <a:latin typeface="Aptos Display" panose="02110004020202020204"/>
            </a:endParaRPr>
          </a:p>
          <a:p>
            <a:pPr defTabSz="1507846">
              <a:spcAft>
                <a:spcPts val="989"/>
              </a:spcAft>
              <a:defRPr/>
            </a:pPr>
            <a:endParaRPr lang="en-US" sz="5607" b="1" dirty="0">
              <a:solidFill>
                <a:prstClr val="black"/>
              </a:solidFill>
              <a:latin typeface="Aptos Display" panose="02110004020202020204"/>
            </a:endParaRP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BE04EE0C-F8F7-48E4-849A-88D35EB93F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92275" y="6847389"/>
            <a:ext cx="6590840" cy="3130937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D218EB89-D956-69C1-458A-376C5F1061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2432050" y="5255508"/>
            <a:ext cx="3962400" cy="4132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637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E0AD8-1D80-6FBC-9158-A093F783C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7">
            <a:extLst>
              <a:ext uri="{FF2B5EF4-FFF2-40B4-BE49-F238E27FC236}">
                <a16:creationId xmlns:a16="http://schemas.microsoft.com/office/drawing/2014/main" id="{456FBB3A-2421-29FE-8460-6F8A3FB9A5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104100" cy="11307143"/>
          </a:xfrm>
          <a:prstGeom prst="rect">
            <a:avLst/>
          </a:prstGeom>
        </p:spPr>
      </p:pic>
      <p:sp>
        <p:nvSpPr>
          <p:cNvPr id="4" name="object 4">
            <a:extLst>
              <a:ext uri="{FF2B5EF4-FFF2-40B4-BE49-F238E27FC236}">
                <a16:creationId xmlns:a16="http://schemas.microsoft.com/office/drawing/2014/main" id="{A50E032B-53D0-CCAF-0C78-A351459984E1}"/>
              </a:ext>
            </a:extLst>
          </p:cNvPr>
          <p:cNvSpPr/>
          <p:nvPr/>
        </p:nvSpPr>
        <p:spPr>
          <a:xfrm>
            <a:off x="0" y="10263237"/>
            <a:ext cx="20104100" cy="1045844"/>
          </a:xfrm>
          <a:custGeom>
            <a:avLst/>
            <a:gdLst/>
            <a:ahLst/>
            <a:cxnLst/>
            <a:rect l="l" t="t" r="r" b="b"/>
            <a:pathLst>
              <a:path w="20104100" h="1045845">
                <a:moveTo>
                  <a:pt x="20104099" y="0"/>
                </a:moveTo>
                <a:lnTo>
                  <a:pt x="0" y="0"/>
                </a:lnTo>
                <a:lnTo>
                  <a:pt x="0" y="1045318"/>
                </a:lnTo>
                <a:lnTo>
                  <a:pt x="20104099" y="1045318"/>
                </a:lnTo>
                <a:lnTo>
                  <a:pt x="20104099" y="0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2B618805-34BB-4566-2610-C75C5F244697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09194" y="10512835"/>
            <a:ext cx="4933409" cy="470986"/>
          </a:xfrm>
          <a:prstGeom prst="rect">
            <a:avLst/>
          </a:prstGeom>
        </p:spPr>
      </p:pic>
      <p:pic>
        <p:nvPicPr>
          <p:cNvPr id="6" name="object 6">
            <a:extLst>
              <a:ext uri="{FF2B5EF4-FFF2-40B4-BE49-F238E27FC236}">
                <a16:creationId xmlns:a16="http://schemas.microsoft.com/office/drawing/2014/main" id="{FD05C665-F8B3-52F3-9E09-16E68CCE1BB3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80186" y="9250508"/>
            <a:ext cx="3457827" cy="1683515"/>
          </a:xfrm>
          <a:prstGeom prst="rect">
            <a:avLst/>
          </a:prstGeom>
        </p:spPr>
      </p:pic>
      <p:sp>
        <p:nvSpPr>
          <p:cNvPr id="7" name="object 7">
            <a:extLst>
              <a:ext uri="{FF2B5EF4-FFF2-40B4-BE49-F238E27FC236}">
                <a16:creationId xmlns:a16="http://schemas.microsoft.com/office/drawing/2014/main" id="{746E942F-2A53-B44E-A032-7B29AD5EB319}"/>
              </a:ext>
            </a:extLst>
          </p:cNvPr>
          <p:cNvSpPr/>
          <p:nvPr/>
        </p:nvSpPr>
        <p:spPr>
          <a:xfrm>
            <a:off x="0" y="10139153"/>
            <a:ext cx="20104100" cy="174625"/>
          </a:xfrm>
          <a:custGeom>
            <a:avLst/>
            <a:gdLst/>
            <a:ahLst/>
            <a:cxnLst/>
            <a:rect l="l" t="t" r="r" b="b"/>
            <a:pathLst>
              <a:path w="20104100" h="174625">
                <a:moveTo>
                  <a:pt x="1040993" y="0"/>
                </a:moveTo>
                <a:lnTo>
                  <a:pt x="0" y="0"/>
                </a:lnTo>
                <a:lnTo>
                  <a:pt x="0" y="174244"/>
                </a:lnTo>
                <a:lnTo>
                  <a:pt x="1040993" y="174244"/>
                </a:lnTo>
                <a:lnTo>
                  <a:pt x="1040993" y="0"/>
                </a:lnTo>
                <a:close/>
              </a:path>
              <a:path w="20104100" h="174625">
                <a:moveTo>
                  <a:pt x="20104088" y="0"/>
                </a:moveTo>
                <a:lnTo>
                  <a:pt x="4821567" y="0"/>
                </a:lnTo>
                <a:lnTo>
                  <a:pt x="4821567" y="174244"/>
                </a:lnTo>
                <a:lnTo>
                  <a:pt x="20104088" y="174244"/>
                </a:lnTo>
                <a:lnTo>
                  <a:pt x="20104088" y="0"/>
                </a:lnTo>
                <a:close/>
              </a:path>
            </a:pathLst>
          </a:custGeom>
          <a:solidFill>
            <a:srgbClr val="0058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Pravokotnik 1">
            <a:extLst>
              <a:ext uri="{FF2B5EF4-FFF2-40B4-BE49-F238E27FC236}">
                <a16:creationId xmlns:a16="http://schemas.microsoft.com/office/drawing/2014/main" id="{B53721B3-2434-495E-8C8C-5113D56A1B82}"/>
              </a:ext>
            </a:extLst>
          </p:cNvPr>
          <p:cNvSpPr/>
          <p:nvPr/>
        </p:nvSpPr>
        <p:spPr>
          <a:xfrm>
            <a:off x="2203450" y="473075"/>
            <a:ext cx="15773400" cy="9140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sl-SI" sz="4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</a:t>
            </a:r>
          </a:p>
          <a:p>
            <a:pPr algn="ctr"/>
            <a:endParaRPr lang="sl-SI" sz="4800" b="1" dirty="0"/>
          </a:p>
          <a:p>
            <a:pPr algn="ctr"/>
            <a:endParaRPr lang="sl-SI" sz="4800" b="1" dirty="0"/>
          </a:p>
          <a:p>
            <a:pPr algn="ctr"/>
            <a:r>
              <a:rPr lang="sl-SI" sz="4800" b="1" dirty="0"/>
              <a:t>Pilotni javni razpis za (so)financiranje programa partnerskih ustanov v okviru 		znanstvenoraziskovalnega sodelovanja med Republiko Slovenijo in Ljudsko republiko Kitajsko v letih 2027 – 2028</a:t>
            </a:r>
          </a:p>
          <a:p>
            <a:pPr algn="l"/>
            <a:endParaRPr lang="sl-SI" sz="4800" b="1" dirty="0"/>
          </a:p>
          <a:p>
            <a:pPr algn="l"/>
            <a:r>
              <a:rPr lang="sl-SI" sz="2800" dirty="0"/>
              <a:t>				</a:t>
            </a:r>
          </a:p>
          <a:p>
            <a:pPr algn="l"/>
            <a:endParaRPr lang="sl-SI" sz="2800" dirty="0"/>
          </a:p>
          <a:p>
            <a:pPr algn="l"/>
            <a:r>
              <a:rPr lang="sl-SI" sz="2800" dirty="0"/>
              <a:t>					</a:t>
            </a:r>
          </a:p>
          <a:p>
            <a:pPr algn="ctr"/>
            <a:r>
              <a:rPr lang="sl-SI" sz="2400" dirty="0"/>
              <a:t>Marko Kupljen, skrbnik razpisa</a:t>
            </a:r>
          </a:p>
          <a:p>
            <a:pPr algn="ctr"/>
            <a:endParaRPr lang="sl-SI" sz="2400" dirty="0"/>
          </a:p>
          <a:p>
            <a:pPr algn="ctr"/>
            <a:r>
              <a:rPr lang="sl-SI" sz="2400" dirty="0"/>
              <a:t>Ljubljana, 27. 5. 2026</a:t>
            </a:r>
          </a:p>
        </p:txBody>
      </p:sp>
    </p:spTree>
    <p:extLst>
      <p:ext uri="{BB962C8B-B14F-4D97-AF65-F5344CB8AC3E}">
        <p14:creationId xmlns:p14="http://schemas.microsoft.com/office/powerpoint/2010/main" val="3402455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A23484-2444-0873-4D79-C2BFBD162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B3D37061-6A24-906B-75E7-0D23FF457EE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043"/>
          <a:stretch/>
        </p:blipFill>
        <p:spPr>
          <a:xfrm flipV="1">
            <a:off x="-21590" y="375327"/>
            <a:ext cx="20104100" cy="6666354"/>
          </a:xfrm>
          <a:prstGeom prst="rect">
            <a:avLst/>
          </a:prstGeom>
        </p:spPr>
      </p:pic>
      <p:sp>
        <p:nvSpPr>
          <p:cNvPr id="3" name="object 4">
            <a:extLst>
              <a:ext uri="{FF2B5EF4-FFF2-40B4-BE49-F238E27FC236}">
                <a16:creationId xmlns:a16="http://schemas.microsoft.com/office/drawing/2014/main" id="{70C3D34C-F887-A3D9-90C7-AAFDABE8B3F7}"/>
              </a:ext>
            </a:extLst>
          </p:cNvPr>
          <p:cNvSpPr/>
          <p:nvPr/>
        </p:nvSpPr>
        <p:spPr>
          <a:xfrm>
            <a:off x="0" y="10263237"/>
            <a:ext cx="20104100" cy="1045844"/>
          </a:xfrm>
          <a:custGeom>
            <a:avLst/>
            <a:gdLst/>
            <a:ahLst/>
            <a:cxnLst/>
            <a:rect l="l" t="t" r="r" b="b"/>
            <a:pathLst>
              <a:path w="20104100" h="1045845">
                <a:moveTo>
                  <a:pt x="20104099" y="0"/>
                </a:moveTo>
                <a:lnTo>
                  <a:pt x="0" y="0"/>
                </a:lnTo>
                <a:lnTo>
                  <a:pt x="0" y="1045318"/>
                </a:lnTo>
                <a:lnTo>
                  <a:pt x="20104099" y="1045318"/>
                </a:lnTo>
                <a:lnTo>
                  <a:pt x="20104099" y="0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5AAA089B-7694-3574-08B9-B9F72B7F32EC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09194" y="10512835"/>
            <a:ext cx="4933409" cy="470986"/>
          </a:xfrm>
          <a:prstGeom prst="rect">
            <a:avLst/>
          </a:prstGeom>
        </p:spPr>
      </p:pic>
      <p:pic>
        <p:nvPicPr>
          <p:cNvPr id="5" name="object 6">
            <a:extLst>
              <a:ext uri="{FF2B5EF4-FFF2-40B4-BE49-F238E27FC236}">
                <a16:creationId xmlns:a16="http://schemas.microsoft.com/office/drawing/2014/main" id="{C7808EFE-1A17-CF12-C0DF-DD27811A8418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80186" y="9250508"/>
            <a:ext cx="3457827" cy="1683515"/>
          </a:xfrm>
          <a:prstGeom prst="rect">
            <a:avLst/>
          </a:prstGeom>
        </p:spPr>
      </p:pic>
      <p:sp>
        <p:nvSpPr>
          <p:cNvPr id="6" name="object 7">
            <a:extLst>
              <a:ext uri="{FF2B5EF4-FFF2-40B4-BE49-F238E27FC236}">
                <a16:creationId xmlns:a16="http://schemas.microsoft.com/office/drawing/2014/main" id="{1365CD33-D736-94E0-7984-FA5D46A51B29}"/>
              </a:ext>
            </a:extLst>
          </p:cNvPr>
          <p:cNvSpPr/>
          <p:nvPr/>
        </p:nvSpPr>
        <p:spPr>
          <a:xfrm>
            <a:off x="0" y="10139153"/>
            <a:ext cx="20104100" cy="174625"/>
          </a:xfrm>
          <a:custGeom>
            <a:avLst/>
            <a:gdLst/>
            <a:ahLst/>
            <a:cxnLst/>
            <a:rect l="l" t="t" r="r" b="b"/>
            <a:pathLst>
              <a:path w="20104100" h="174625">
                <a:moveTo>
                  <a:pt x="1040993" y="0"/>
                </a:moveTo>
                <a:lnTo>
                  <a:pt x="0" y="0"/>
                </a:lnTo>
                <a:lnTo>
                  <a:pt x="0" y="174244"/>
                </a:lnTo>
                <a:lnTo>
                  <a:pt x="1040993" y="174244"/>
                </a:lnTo>
                <a:lnTo>
                  <a:pt x="1040993" y="0"/>
                </a:lnTo>
                <a:close/>
              </a:path>
              <a:path w="20104100" h="174625">
                <a:moveTo>
                  <a:pt x="20104088" y="0"/>
                </a:moveTo>
                <a:lnTo>
                  <a:pt x="4821567" y="0"/>
                </a:lnTo>
                <a:lnTo>
                  <a:pt x="4821567" y="174244"/>
                </a:lnTo>
                <a:lnTo>
                  <a:pt x="20104088" y="174244"/>
                </a:lnTo>
                <a:lnTo>
                  <a:pt x="20104088" y="0"/>
                </a:lnTo>
                <a:close/>
              </a:path>
            </a:pathLst>
          </a:custGeom>
          <a:solidFill>
            <a:srgbClr val="005891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CCEEFEFA-FC82-8D23-4627-C6E17F6F0B3D}"/>
              </a:ext>
            </a:extLst>
          </p:cNvPr>
          <p:cNvSpPr txBox="1"/>
          <p:nvPr/>
        </p:nvSpPr>
        <p:spPr>
          <a:xfrm>
            <a:off x="1974850" y="875865"/>
            <a:ext cx="15925800" cy="733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sl-SI" sz="2200" b="1" kern="1200" dirty="0">
              <a:solidFill>
                <a:prstClr val="black"/>
              </a:solidFill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l-SI" sz="3600" b="1" dirty="0"/>
              <a:t>Predmet javnega razpisa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l-SI" sz="2400" kern="1200" dirty="0">
                <a:solidFill>
                  <a:prstClr val="black"/>
                </a:solidFill>
              </a:rPr>
              <a:t>medsebojni obiski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l-SI" sz="2400" b="1" kern="1200" dirty="0">
                <a:solidFill>
                  <a:prstClr val="black"/>
                </a:solidFill>
              </a:rPr>
              <a:t>izvedba akademskih delavnic </a:t>
            </a:r>
            <a:r>
              <a:rPr lang="sl-SI" sz="2400" kern="1200" dirty="0">
                <a:solidFill>
                  <a:prstClr val="black"/>
                </a:solidFill>
              </a:rPr>
              <a:t>v letih 2027 – 2028</a:t>
            </a:r>
          </a:p>
          <a:p>
            <a:pPr algn="l" rtl="0">
              <a:lnSpc>
                <a:spcPct val="90000"/>
              </a:lnSpc>
              <a:spcBef>
                <a:spcPts val="1000"/>
              </a:spcBef>
              <a:defRPr/>
            </a:pPr>
            <a:endParaRPr lang="sl-SI" sz="2200" kern="1200" dirty="0">
              <a:solidFill>
                <a:prstClr val="black"/>
              </a:solidFill>
            </a:endParaRPr>
          </a:p>
          <a:p>
            <a:pPr algn="l" rtl="0">
              <a:lnSpc>
                <a:spcPct val="90000"/>
              </a:lnSpc>
              <a:spcBef>
                <a:spcPts val="1000"/>
              </a:spcBef>
              <a:defRPr/>
            </a:pPr>
            <a:r>
              <a:rPr lang="sl-SI" sz="2200" b="1" kern="1200" dirty="0">
                <a:solidFill>
                  <a:prstClr val="black"/>
                </a:solidFill>
              </a:rPr>
              <a:t>Skupno dogovorjena raziskovalna področja:</a:t>
            </a:r>
            <a:endParaRPr lang="sl-SI" sz="2200" dirty="0"/>
          </a:p>
          <a:p>
            <a:pPr algn="l" rtl="0">
              <a:lnSpc>
                <a:spcPct val="90000"/>
              </a:lnSpc>
              <a:spcBef>
                <a:spcPts val="1000"/>
              </a:spcBef>
              <a:defRPr/>
            </a:pPr>
            <a:r>
              <a:rPr lang="sl-SI" sz="2200" kern="1200" dirty="0">
                <a:solidFill>
                  <a:prstClr val="black"/>
                </a:solidFill>
              </a:rPr>
              <a:t>🏛️ zeleni prehod</a:t>
            </a:r>
          </a:p>
          <a:p>
            <a:pPr algn="l" rtl="0">
              <a:lnSpc>
                <a:spcPct val="90000"/>
              </a:lnSpc>
              <a:spcBef>
                <a:spcPts val="1000"/>
              </a:spcBef>
              <a:defRPr/>
            </a:pPr>
            <a:r>
              <a:rPr lang="sl-SI" sz="2200" kern="1200" dirty="0">
                <a:solidFill>
                  <a:prstClr val="black"/>
                </a:solidFill>
              </a:rPr>
              <a:t>🏛️ življenje in zdravje</a:t>
            </a:r>
          </a:p>
          <a:p>
            <a:pPr algn="l" rtl="0">
              <a:lnSpc>
                <a:spcPct val="90000"/>
              </a:lnSpc>
              <a:spcBef>
                <a:spcPts val="1000"/>
              </a:spcBef>
              <a:defRPr/>
            </a:pPr>
            <a:r>
              <a:rPr lang="sl-SI" sz="2200" kern="1200" dirty="0">
                <a:solidFill>
                  <a:prstClr val="black"/>
                </a:solidFill>
              </a:rPr>
              <a:t>🏛️ robotika</a:t>
            </a:r>
          </a:p>
          <a:p>
            <a:pPr algn="l" rtl="0">
              <a:lnSpc>
                <a:spcPct val="90000"/>
              </a:lnSpc>
              <a:spcBef>
                <a:spcPts val="1000"/>
              </a:spcBef>
              <a:defRPr/>
            </a:pPr>
            <a:r>
              <a:rPr lang="sl-SI" sz="2200" kern="1200" dirty="0">
                <a:solidFill>
                  <a:prstClr val="black"/>
                </a:solidFill>
              </a:rPr>
              <a:t>🏛️ podatkovna tehnologija</a:t>
            </a:r>
          </a:p>
          <a:p>
            <a:pPr algn="l" rtl="0">
              <a:lnSpc>
                <a:spcPct val="90000"/>
              </a:lnSpc>
              <a:spcBef>
                <a:spcPts val="1000"/>
              </a:spcBef>
              <a:defRPr/>
            </a:pPr>
            <a:r>
              <a:rPr lang="sl-SI" sz="2200" kern="1200" dirty="0">
                <a:solidFill>
                  <a:prstClr val="black"/>
                </a:solidFill>
              </a:rPr>
              <a:t>🏛️ materiali (vključno z </a:t>
            </a:r>
            <a:r>
              <a:rPr lang="sl-SI" sz="2200" kern="1200" dirty="0" err="1">
                <a:solidFill>
                  <a:prstClr val="black"/>
                </a:solidFill>
              </a:rPr>
              <a:t>elektrokatalizatorji</a:t>
            </a:r>
            <a:r>
              <a:rPr lang="sl-SI" sz="2200" kern="1200" dirty="0">
                <a:solidFill>
                  <a:prstClr val="black"/>
                </a:solidFill>
              </a:rPr>
              <a:t> in baterijskimi sistemi).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l-SI" sz="2200" dirty="0"/>
          </a:p>
          <a:p>
            <a:pPr algn="l" rtl="0">
              <a:lnSpc>
                <a:spcPct val="90000"/>
              </a:lnSpc>
              <a:spcBef>
                <a:spcPts val="1000"/>
              </a:spcBef>
              <a:defRPr/>
            </a:pPr>
            <a:r>
              <a:rPr lang="sl-SI" sz="3600" b="1" dirty="0"/>
              <a:t>Cilji javnega razpisa</a:t>
            </a:r>
          </a:p>
          <a:p>
            <a:pPr algn="l" rtl="0">
              <a:lnSpc>
                <a:spcPct val="90000"/>
              </a:lnSpc>
              <a:spcBef>
                <a:spcPts val="1000"/>
              </a:spcBef>
              <a:defRPr/>
            </a:pPr>
            <a:endParaRPr lang="sl-SI" sz="2200" b="1" dirty="0"/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l-SI" sz="2200" b="1" kern="1200" dirty="0">
                <a:solidFill>
                  <a:prstClr val="black"/>
                </a:solidFill>
              </a:rPr>
              <a:t>mednarodna izmenjava </a:t>
            </a:r>
            <a:r>
              <a:rPr lang="sl-SI" sz="2200" kern="1200" dirty="0">
                <a:solidFill>
                  <a:prstClr val="black"/>
                </a:solidFill>
              </a:rPr>
              <a:t>in</a:t>
            </a:r>
            <a:r>
              <a:rPr lang="sl-SI" sz="2200" b="1" kern="1200" dirty="0">
                <a:solidFill>
                  <a:prstClr val="black"/>
                </a:solidFill>
              </a:rPr>
              <a:t> povečanje števila prijav 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l-SI" sz="2200" b="1" kern="1200" dirty="0">
                <a:solidFill>
                  <a:prstClr val="black"/>
                </a:solidFill>
              </a:rPr>
              <a:t>krepitev </a:t>
            </a:r>
            <a:r>
              <a:rPr lang="sl-SI" sz="2200" kern="1200" dirty="0">
                <a:solidFill>
                  <a:prstClr val="black"/>
                </a:solidFill>
              </a:rPr>
              <a:t>znanstvenoraziskovalnega</a:t>
            </a:r>
            <a:r>
              <a:rPr lang="sl-SI" sz="2200" b="1" kern="1200" dirty="0">
                <a:solidFill>
                  <a:prstClr val="black"/>
                </a:solidFill>
              </a:rPr>
              <a:t> sodelovanja</a:t>
            </a:r>
            <a:endParaRPr lang="sl-SI" sz="2200" kern="1200" dirty="0">
              <a:solidFill>
                <a:prstClr val="black"/>
              </a:solidFill>
            </a:endParaRP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6441A2C5-F84C-1F9E-D394-00A671A411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/>
        </p:blipFill>
        <p:spPr>
          <a:xfrm>
            <a:off x="12642850" y="2617724"/>
            <a:ext cx="6371312" cy="5592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54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540E05-8DC1-2C7F-F0D0-4E5355F2E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4">
            <a:extLst>
              <a:ext uri="{FF2B5EF4-FFF2-40B4-BE49-F238E27FC236}">
                <a16:creationId xmlns:a16="http://schemas.microsoft.com/office/drawing/2014/main" id="{E38521A3-F7F7-1070-0041-1FFC969F601C}"/>
              </a:ext>
            </a:extLst>
          </p:cNvPr>
          <p:cNvSpPr/>
          <p:nvPr/>
        </p:nvSpPr>
        <p:spPr>
          <a:xfrm>
            <a:off x="0" y="10263237"/>
            <a:ext cx="20104100" cy="1045844"/>
          </a:xfrm>
          <a:custGeom>
            <a:avLst/>
            <a:gdLst/>
            <a:ahLst/>
            <a:cxnLst/>
            <a:rect l="l" t="t" r="r" b="b"/>
            <a:pathLst>
              <a:path w="20104100" h="1045845">
                <a:moveTo>
                  <a:pt x="20104099" y="0"/>
                </a:moveTo>
                <a:lnTo>
                  <a:pt x="0" y="0"/>
                </a:lnTo>
                <a:lnTo>
                  <a:pt x="0" y="1045318"/>
                </a:lnTo>
                <a:lnTo>
                  <a:pt x="20104099" y="1045318"/>
                </a:lnTo>
                <a:lnTo>
                  <a:pt x="20104099" y="0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7AA2B10E-7E50-69C4-1593-E82976584116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9194" y="10512835"/>
            <a:ext cx="4933409" cy="470986"/>
          </a:xfrm>
          <a:prstGeom prst="rect">
            <a:avLst/>
          </a:prstGeom>
        </p:spPr>
      </p:pic>
      <p:pic>
        <p:nvPicPr>
          <p:cNvPr id="5" name="object 6">
            <a:extLst>
              <a:ext uri="{FF2B5EF4-FFF2-40B4-BE49-F238E27FC236}">
                <a16:creationId xmlns:a16="http://schemas.microsoft.com/office/drawing/2014/main" id="{23F1763B-377A-0F22-DD8B-EBC83F32961D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80186" y="9250508"/>
            <a:ext cx="3457827" cy="1683515"/>
          </a:xfrm>
          <a:prstGeom prst="rect">
            <a:avLst/>
          </a:prstGeom>
        </p:spPr>
      </p:pic>
      <p:sp>
        <p:nvSpPr>
          <p:cNvPr id="6" name="object 7">
            <a:extLst>
              <a:ext uri="{FF2B5EF4-FFF2-40B4-BE49-F238E27FC236}">
                <a16:creationId xmlns:a16="http://schemas.microsoft.com/office/drawing/2014/main" id="{CFA50543-F573-FE66-2B7C-7A7EE4608B2B}"/>
              </a:ext>
            </a:extLst>
          </p:cNvPr>
          <p:cNvSpPr/>
          <p:nvPr/>
        </p:nvSpPr>
        <p:spPr>
          <a:xfrm>
            <a:off x="0" y="10139153"/>
            <a:ext cx="20104100" cy="174625"/>
          </a:xfrm>
          <a:custGeom>
            <a:avLst/>
            <a:gdLst/>
            <a:ahLst/>
            <a:cxnLst/>
            <a:rect l="l" t="t" r="r" b="b"/>
            <a:pathLst>
              <a:path w="20104100" h="174625">
                <a:moveTo>
                  <a:pt x="1040993" y="0"/>
                </a:moveTo>
                <a:lnTo>
                  <a:pt x="0" y="0"/>
                </a:lnTo>
                <a:lnTo>
                  <a:pt x="0" y="174244"/>
                </a:lnTo>
                <a:lnTo>
                  <a:pt x="1040993" y="174244"/>
                </a:lnTo>
                <a:lnTo>
                  <a:pt x="1040993" y="0"/>
                </a:lnTo>
                <a:close/>
              </a:path>
              <a:path w="20104100" h="174625">
                <a:moveTo>
                  <a:pt x="20104088" y="0"/>
                </a:moveTo>
                <a:lnTo>
                  <a:pt x="4821567" y="0"/>
                </a:lnTo>
                <a:lnTo>
                  <a:pt x="4821567" y="174244"/>
                </a:lnTo>
                <a:lnTo>
                  <a:pt x="20104088" y="174244"/>
                </a:lnTo>
                <a:lnTo>
                  <a:pt x="20104088" y="0"/>
                </a:lnTo>
                <a:close/>
              </a:path>
            </a:pathLst>
          </a:custGeom>
          <a:solidFill>
            <a:srgbClr val="0058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7526C578-CCB5-4FF5-27B4-F0FB4F4788B7}"/>
              </a:ext>
            </a:extLst>
          </p:cNvPr>
          <p:cNvSpPr txBox="1"/>
          <p:nvPr/>
        </p:nvSpPr>
        <p:spPr>
          <a:xfrm>
            <a:off x="1060450" y="821812"/>
            <a:ext cx="18440400" cy="110030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pl-PL" sz="2200" b="1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l-SI" sz="3200" b="1" dirty="0"/>
              <a:t>Pogoji za prijavo na javni razpis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sl-SI" sz="2200" b="1" kern="1200" dirty="0">
              <a:solidFill>
                <a:prstClr val="black"/>
              </a:solidFill>
              <a:latin typeface="Calibri" panose="020F050202020403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l-SI" sz="2800" kern="1200" dirty="0">
                <a:solidFill>
                  <a:prstClr val="black"/>
                </a:solidFill>
                <a:latin typeface="Calibri" panose="020F0502020204030204"/>
              </a:rPr>
              <a:t>Vstopni pogoji se preverjajo v obeh državah, vsaka za svojo stran. Prijava na obrazcu </a:t>
            </a:r>
            <a:r>
              <a:rPr lang="sl-SI" sz="2800" b="1" kern="1200" dirty="0">
                <a:solidFill>
                  <a:prstClr val="black"/>
                </a:solidFill>
                <a:latin typeface="Calibri" panose="020F0502020204030204"/>
              </a:rPr>
              <a:t>ARIS-ABS-PILOT-CN/2026.</a:t>
            </a:r>
            <a:endParaRPr lang="sl-SI" sz="2800" b="1" dirty="0"/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l-SI" sz="2800" dirty="0">
                <a:latin typeface="Calibri" panose="020F0502020204030204" pitchFamily="34" charset="0"/>
              </a:rPr>
              <a:t>Prijavitelj mora izvajati raziskovalni program oziroma temeljni ali aplikativni projekt, ki ga (so)financira agencija, ali imeti </a:t>
            </a:r>
            <a:r>
              <a:rPr lang="sl-SI" sz="2800" b="1" dirty="0">
                <a:latin typeface="Calibri" panose="020F0502020204030204" pitchFamily="34" charset="0"/>
              </a:rPr>
              <a:t>odobren mednarodni projekt (na primer sodelovanje v okvirnih programih EU na področju raziskav in inovacij), </a:t>
            </a:r>
            <a:r>
              <a:rPr lang="sl-SI" sz="2800" dirty="0">
                <a:latin typeface="Calibri" panose="020F0502020204030204" pitchFamily="34" charset="0"/>
              </a:rPr>
              <a:t>ki zagotavlja temeljni vir raziskav.</a:t>
            </a:r>
          </a:p>
          <a:p>
            <a:pPr marL="285750" indent="-285750" algn="l" rtl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sl-SI" sz="2800" b="1" dirty="0"/>
              <a:t>Vodja</a:t>
            </a:r>
            <a:r>
              <a:rPr lang="sl-SI" sz="2800" dirty="0"/>
              <a:t> aktivnosti večstranskega sodelovanja </a:t>
            </a:r>
            <a:r>
              <a:rPr lang="sl-SI" sz="2800" b="1" dirty="0"/>
              <a:t>lahko kandidira samo z enim predlogom </a:t>
            </a:r>
            <a:r>
              <a:rPr lang="sl-SI" sz="2800" dirty="0"/>
              <a:t>za (so)financiranje aktivnosti večstranskega sodelovanja.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l-SI" sz="2800" dirty="0">
                <a:latin typeface="Calibri" panose="020F0502020204030204" pitchFamily="34" charset="0"/>
              </a:rPr>
              <a:t>Med sodelujočimi raziskovalci mora biti vključen </a:t>
            </a:r>
            <a:r>
              <a:rPr lang="sl-SI" sz="2800" b="1" dirty="0">
                <a:latin typeface="Calibri" panose="020F0502020204030204" pitchFamily="34" charset="0"/>
              </a:rPr>
              <a:t>vsaj en doktorski študent ali raziskovalec</a:t>
            </a:r>
            <a:r>
              <a:rPr lang="sl-SI" sz="2800" dirty="0">
                <a:latin typeface="Calibri" panose="020F0502020204030204" pitchFamily="34" charset="0"/>
              </a:rPr>
              <a:t>, pri katerem od njegovega zagovora prvega </a:t>
            </a:r>
            <a:r>
              <a:rPr lang="sl-SI" sz="2800" b="1" dirty="0">
                <a:latin typeface="Calibri" panose="020F0502020204030204" pitchFamily="34" charset="0"/>
              </a:rPr>
              <a:t>doktorata ni minilo več kot pet let </a:t>
            </a:r>
            <a:r>
              <a:rPr lang="sl-SI" sz="2800" dirty="0">
                <a:latin typeface="Calibri" panose="020F0502020204030204" pitchFamily="34" charset="0"/>
              </a:rPr>
              <a:t>(upošteva se leto zagovora doktorata; od leta 2022 naprej).</a:t>
            </a:r>
          </a:p>
          <a:p>
            <a:pPr marL="285750" marR="0" lvl="0" indent="-285750" algn="l" defTabSz="914400" rtl="0" eaLnBrk="1" fontAlgn="t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l-SI" sz="2800" b="1" dirty="0">
                <a:latin typeface="Calibri" panose="020F0502020204030204" pitchFamily="34" charset="0"/>
              </a:rPr>
              <a:t>predložiti pismo o nameri o sklenitvi dogovora </a:t>
            </a:r>
            <a:r>
              <a:rPr lang="sl-SI" sz="2800" dirty="0">
                <a:latin typeface="Calibri" panose="020F0502020204030204" pitchFamily="34" charset="0"/>
              </a:rPr>
              <a:t>o izvedbi aktivnosti bilateralnega sodelovanja, ki ga morata podpisati pooblaščene osebe prijaviteljev na obeh straneh.</a:t>
            </a:r>
          </a:p>
          <a:p>
            <a:pPr marL="285750" marR="0" lvl="0" indent="-285750" algn="l" defTabSz="914400" rtl="0" eaLnBrk="1" fontAlgn="t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l-SI" sz="2800" b="1" dirty="0">
                <a:latin typeface="Calibri" panose="020F0502020204030204" pitchFamily="34" charset="0"/>
              </a:rPr>
              <a:t>Vsi sodelujoči raziskovalci </a:t>
            </a:r>
            <a:r>
              <a:rPr lang="sl-SI" sz="2800" dirty="0">
                <a:latin typeface="Calibri" panose="020F0502020204030204" pitchFamily="34" charset="0"/>
              </a:rPr>
              <a:t>na aktivnosti bilateralnega sodelovanja morajo </a:t>
            </a:r>
            <a:r>
              <a:rPr lang="sl-SI" sz="2800" b="1" dirty="0">
                <a:latin typeface="Calibri" panose="020F0502020204030204" pitchFamily="34" charset="0"/>
              </a:rPr>
              <a:t>biti vpisani v Evidenco RO oz. register zasebnih raziskovalcev.</a:t>
            </a:r>
          </a:p>
          <a:p>
            <a:pPr marR="0" lvl="0" algn="l" defTabSz="914400" rtl="0" eaLnBrk="1" fontAlgn="t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sl-SI" sz="2800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>
                <a:latin typeface="Calibri" panose="020F0502020204030204" pitchFamily="34" charset="0"/>
              </a:rPr>
              <a:t>Prijavitelji, pri katerih v prijavi kot izvajalec nastopa subjekt, ki se ukvarja z gospodarsko dejavnostjo morajo predložiti tudi izpolnjen obrazec za dodeljevanje državnih pomoči v okviru pomoči </a:t>
            </a:r>
            <a:r>
              <a:rPr lang="sl-SI" sz="2800" b="1" dirty="0">
                <a:latin typeface="Calibri" panose="020F0502020204030204" pitchFamily="34" charset="0"/>
              </a:rPr>
              <a:t>»de </a:t>
            </a:r>
            <a:r>
              <a:rPr lang="sl-SI" sz="2800" b="1" dirty="0" err="1">
                <a:latin typeface="Calibri" panose="020F0502020204030204" pitchFamily="34" charset="0"/>
              </a:rPr>
              <a:t>minimis</a:t>
            </a:r>
            <a:r>
              <a:rPr lang="sl-SI" sz="2800" b="1" dirty="0">
                <a:latin typeface="Calibri" panose="020F0502020204030204" pitchFamily="34" charset="0"/>
              </a:rPr>
              <a:t>« ARIS-DM-2026</a:t>
            </a:r>
            <a:r>
              <a:rPr lang="sl-SI" sz="2800" dirty="0">
                <a:latin typeface="Calibri" panose="020F0502020204030204" pitchFamily="34" charset="0"/>
              </a:rPr>
              <a:t>, ki je priloga tega javnega razpisa.</a:t>
            </a:r>
            <a:endParaRPr lang="sl-SI" sz="280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  <a:p>
            <a:endParaRPr lang="sl-SI" sz="2200" dirty="0"/>
          </a:p>
          <a:p>
            <a:endParaRPr lang="sl-SI" sz="2200" dirty="0"/>
          </a:p>
          <a:p>
            <a:pPr>
              <a:buNone/>
            </a:pPr>
            <a:br>
              <a:rPr lang="sl-SI" sz="2200" dirty="0"/>
            </a:br>
            <a:endParaRPr lang="sl-SI" sz="2200" dirty="0"/>
          </a:p>
          <a:p>
            <a:pPr>
              <a:buNone/>
            </a:pPr>
            <a:endParaRPr lang="sl-SI" sz="2200" dirty="0"/>
          </a:p>
          <a:p>
            <a:pPr>
              <a:buNone/>
            </a:pPr>
            <a:endParaRPr lang="sl-SI" sz="2200" dirty="0"/>
          </a:p>
          <a:p>
            <a:endParaRPr lang="sl-SI" sz="2200" dirty="0"/>
          </a:p>
        </p:txBody>
      </p:sp>
    </p:spTree>
    <p:extLst>
      <p:ext uri="{BB962C8B-B14F-4D97-AF65-F5344CB8AC3E}">
        <p14:creationId xmlns:p14="http://schemas.microsoft.com/office/powerpoint/2010/main" val="2900980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0C44D-B5EA-B113-F99E-41DC16B0B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4">
            <a:extLst>
              <a:ext uri="{FF2B5EF4-FFF2-40B4-BE49-F238E27FC236}">
                <a16:creationId xmlns:a16="http://schemas.microsoft.com/office/drawing/2014/main" id="{F02C0575-73AF-BC5E-4495-5862AD15DDCE}"/>
              </a:ext>
            </a:extLst>
          </p:cNvPr>
          <p:cNvSpPr/>
          <p:nvPr/>
        </p:nvSpPr>
        <p:spPr>
          <a:xfrm>
            <a:off x="0" y="10263237"/>
            <a:ext cx="20104100" cy="1045844"/>
          </a:xfrm>
          <a:custGeom>
            <a:avLst/>
            <a:gdLst/>
            <a:ahLst/>
            <a:cxnLst/>
            <a:rect l="l" t="t" r="r" b="b"/>
            <a:pathLst>
              <a:path w="20104100" h="1045845">
                <a:moveTo>
                  <a:pt x="20104099" y="0"/>
                </a:moveTo>
                <a:lnTo>
                  <a:pt x="0" y="0"/>
                </a:lnTo>
                <a:lnTo>
                  <a:pt x="0" y="1045318"/>
                </a:lnTo>
                <a:lnTo>
                  <a:pt x="20104099" y="1045318"/>
                </a:lnTo>
                <a:lnTo>
                  <a:pt x="20104099" y="0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746C9787-056A-4A75-CBB8-E118E894064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9194" y="10512835"/>
            <a:ext cx="4933409" cy="470986"/>
          </a:xfrm>
          <a:prstGeom prst="rect">
            <a:avLst/>
          </a:prstGeom>
        </p:spPr>
      </p:pic>
      <p:pic>
        <p:nvPicPr>
          <p:cNvPr id="5" name="object 6">
            <a:extLst>
              <a:ext uri="{FF2B5EF4-FFF2-40B4-BE49-F238E27FC236}">
                <a16:creationId xmlns:a16="http://schemas.microsoft.com/office/drawing/2014/main" id="{5A8C1FCE-ECF5-B01C-1765-274726837758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80186" y="9250508"/>
            <a:ext cx="3457827" cy="1683515"/>
          </a:xfrm>
          <a:prstGeom prst="rect">
            <a:avLst/>
          </a:prstGeom>
        </p:spPr>
      </p:pic>
      <p:sp>
        <p:nvSpPr>
          <p:cNvPr id="6" name="object 7">
            <a:extLst>
              <a:ext uri="{FF2B5EF4-FFF2-40B4-BE49-F238E27FC236}">
                <a16:creationId xmlns:a16="http://schemas.microsoft.com/office/drawing/2014/main" id="{BAC7F8DB-F4FC-D8E7-E087-2D4A8BA2512F}"/>
              </a:ext>
            </a:extLst>
          </p:cNvPr>
          <p:cNvSpPr/>
          <p:nvPr/>
        </p:nvSpPr>
        <p:spPr>
          <a:xfrm>
            <a:off x="0" y="10139153"/>
            <a:ext cx="20104100" cy="174625"/>
          </a:xfrm>
          <a:custGeom>
            <a:avLst/>
            <a:gdLst/>
            <a:ahLst/>
            <a:cxnLst/>
            <a:rect l="l" t="t" r="r" b="b"/>
            <a:pathLst>
              <a:path w="20104100" h="174625">
                <a:moveTo>
                  <a:pt x="1040993" y="0"/>
                </a:moveTo>
                <a:lnTo>
                  <a:pt x="0" y="0"/>
                </a:lnTo>
                <a:lnTo>
                  <a:pt x="0" y="174244"/>
                </a:lnTo>
                <a:lnTo>
                  <a:pt x="1040993" y="174244"/>
                </a:lnTo>
                <a:lnTo>
                  <a:pt x="1040993" y="0"/>
                </a:lnTo>
                <a:close/>
              </a:path>
              <a:path w="20104100" h="174625">
                <a:moveTo>
                  <a:pt x="20104088" y="0"/>
                </a:moveTo>
                <a:lnTo>
                  <a:pt x="4821567" y="0"/>
                </a:lnTo>
                <a:lnTo>
                  <a:pt x="4821567" y="174244"/>
                </a:lnTo>
                <a:lnTo>
                  <a:pt x="20104088" y="174244"/>
                </a:lnTo>
                <a:lnTo>
                  <a:pt x="20104088" y="0"/>
                </a:lnTo>
                <a:close/>
              </a:path>
            </a:pathLst>
          </a:custGeom>
          <a:solidFill>
            <a:srgbClr val="0058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Pravokotnik 1">
            <a:extLst>
              <a:ext uri="{FF2B5EF4-FFF2-40B4-BE49-F238E27FC236}">
                <a16:creationId xmlns:a16="http://schemas.microsoft.com/office/drawing/2014/main" id="{4C2F6049-C06C-209B-7617-F712A4308604}"/>
              </a:ext>
            </a:extLst>
          </p:cNvPr>
          <p:cNvSpPr/>
          <p:nvPr/>
        </p:nvSpPr>
        <p:spPr>
          <a:xfrm>
            <a:off x="1060450" y="2149475"/>
            <a:ext cx="3657600" cy="8382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3F8E551B-2275-219D-6AEA-41E5B4DE569F}"/>
              </a:ext>
            </a:extLst>
          </p:cNvPr>
          <p:cNvSpPr txBox="1"/>
          <p:nvPr/>
        </p:nvSpPr>
        <p:spPr>
          <a:xfrm>
            <a:off x="908050" y="995572"/>
            <a:ext cx="17526000" cy="83448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l-SI" dirty="0"/>
          </a:p>
          <a:p>
            <a:pPr algn="l" rtl="0"/>
            <a:r>
              <a:rPr lang="pl-PL" sz="2200" b="1" dirty="0"/>
              <a:t>Ostali pogoji in </a:t>
            </a:r>
            <a:r>
              <a:rPr lang="nn-NO" sz="2200" b="1" dirty="0"/>
              <a:t>dodelitev sredstev (so)financiranja</a:t>
            </a:r>
            <a:endParaRPr lang="pl-PL" sz="2200" b="1" dirty="0"/>
          </a:p>
          <a:p>
            <a:pPr algn="l" rtl="0"/>
            <a:endParaRPr lang="sl-SI" sz="2200" dirty="0"/>
          </a:p>
          <a:p>
            <a:endParaRPr lang="sl-SI" sz="2200" dirty="0">
              <a:latin typeface="Calibri" panose="020F0502020204030204" pitchFamily="34" charset="0"/>
            </a:endParaRPr>
          </a:p>
          <a:p>
            <a:pPr algn="l"/>
            <a:r>
              <a:rPr lang="sl-SI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     5 medsebojnih obiskov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2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endParaRPr lang="sl-SI" sz="2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endParaRPr lang="sl-SI" sz="2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lvl="2" algn="l" rtl="0">
              <a:lnSpc>
                <a:spcPct val="90000"/>
              </a:lnSpc>
              <a:spcBef>
                <a:spcPts val="1000"/>
              </a:spcBef>
              <a:defRPr/>
            </a:pPr>
            <a:r>
              <a:rPr lang="sl-SI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                                                                                                 NAMEN: </a:t>
            </a:r>
            <a:r>
              <a:rPr lang="sl-SI" sz="2200" b="1" kern="1200" dirty="0">
                <a:solidFill>
                  <a:prstClr val="black"/>
                </a:solidFill>
                <a:latin typeface="Calibri" panose="020F0502020204030204"/>
              </a:rPr>
              <a:t>vzpostavitev platforme za aktivno izmenjavo strokovnih mnenj</a:t>
            </a:r>
            <a:endParaRPr lang="sl-SI" sz="2200" kern="1200" dirty="0">
              <a:solidFill>
                <a:prstClr val="black"/>
              </a:solidFill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l-SI" sz="2200" b="1" kern="1200" dirty="0">
                <a:solidFill>
                  <a:prstClr val="black"/>
                </a:solidFill>
                <a:latin typeface="Calibri" panose="020F0502020204030204"/>
              </a:rPr>
              <a:t>                                                                                                                  oblikovanje temeljev za dolgoročno znanstvenoraziskovalno sodelovanje</a:t>
            </a:r>
            <a:endParaRPr lang="sl-SI" sz="2200" kern="1200" dirty="0">
              <a:solidFill>
                <a:prstClr val="black"/>
              </a:solidFill>
              <a:latin typeface="Calibri" panose="020F0502020204030204"/>
            </a:endParaRPr>
          </a:p>
          <a:p>
            <a:endParaRPr lang="sl-SI" sz="2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endParaRPr lang="sl-SI" sz="2200" dirty="0">
              <a:latin typeface="Calibri" panose="020F0502020204030204" pitchFamily="34" charset="0"/>
            </a:endParaRPr>
          </a:p>
          <a:p>
            <a:pPr lvl="6"/>
            <a:r>
              <a:rPr lang="sl-SI" sz="2200" dirty="0">
                <a:latin typeface="Calibri" panose="020F0502020204030204" pitchFamily="34" charset="0"/>
              </a:rPr>
              <a:t>                                                                             na delavnici, ki bo izvedena v Ljudski republiki Kitajski: </a:t>
            </a:r>
            <a:r>
              <a:rPr lang="sl-SI" sz="2200" b="1" dirty="0">
                <a:latin typeface="Calibri" panose="020F0502020204030204" pitchFamily="34" charset="0"/>
              </a:rPr>
              <a:t>vsaj 20 % vseh udeležencev </a:t>
            </a:r>
            <a:r>
              <a:rPr lang="sl-SI" sz="2200" dirty="0">
                <a:latin typeface="Calibri" panose="020F0502020204030204" pitchFamily="34" charset="0"/>
              </a:rPr>
              <a:t>iz Republike Slovenije 					                                                                                                      najmanj </a:t>
            </a:r>
            <a:r>
              <a:rPr lang="sl-SI" sz="2200" b="1" dirty="0">
                <a:latin typeface="Calibri" panose="020F0502020204030204" pitchFamily="34" charset="0"/>
              </a:rPr>
              <a:t>dva člana kitajske raziskovalne skupine</a:t>
            </a:r>
          </a:p>
          <a:p>
            <a:pPr lvl="4"/>
            <a:endParaRPr lang="sl-SI" sz="2200" b="1" dirty="0">
              <a:latin typeface="Calibri" panose="020F0502020204030204" pitchFamily="34" charset="0"/>
            </a:endParaRPr>
          </a:p>
          <a:p>
            <a:pPr lvl="8"/>
            <a:r>
              <a:rPr lang="sl-SI" sz="2200" dirty="0">
                <a:latin typeface="Calibri" panose="020F0502020204030204" pitchFamily="34" charset="0"/>
              </a:rPr>
              <a:t>                                                                             na delavnici, ki bo izvedena v Republiki Sloveniji: </a:t>
            </a:r>
            <a:r>
              <a:rPr lang="sl-SI" sz="2200" b="1" dirty="0">
                <a:latin typeface="Calibri" panose="020F0502020204030204" pitchFamily="34" charset="0"/>
              </a:rPr>
              <a:t>vsaj 20 % vseh udeležencev </a:t>
            </a:r>
            <a:r>
              <a:rPr lang="sl-SI" sz="2200" dirty="0">
                <a:latin typeface="Calibri" panose="020F0502020204030204" pitchFamily="34" charset="0"/>
              </a:rPr>
              <a:t>iz Ljudske republike Kitajske;               					                                                                                             najmanj </a:t>
            </a:r>
            <a:r>
              <a:rPr lang="sl-SI" sz="2200" b="1" dirty="0">
                <a:latin typeface="Calibri" panose="020F0502020204030204" pitchFamily="34" charset="0"/>
              </a:rPr>
              <a:t>dva člana slovenske raziskovalne skupine</a:t>
            </a:r>
          </a:p>
          <a:p>
            <a:pPr lvl="8"/>
            <a:endParaRPr lang="sl-SI" sz="2200" b="1" dirty="0">
              <a:latin typeface="Calibri" panose="020F0502020204030204" pitchFamily="34" charset="0"/>
            </a:endParaRPr>
          </a:p>
          <a:p>
            <a:pPr lvl="3"/>
            <a:r>
              <a:rPr lang="sl-SI" sz="2200" dirty="0">
                <a:latin typeface="Calibri" panose="020F0502020204030204" pitchFamily="34" charset="0"/>
              </a:rPr>
              <a:t>                                                                              morata biti akademski delavnici izvedeni </a:t>
            </a:r>
            <a:r>
              <a:rPr lang="sl-SI" sz="2200" b="1" dirty="0">
                <a:latin typeface="Calibri" panose="020F0502020204030204" pitchFamily="34" charset="0"/>
              </a:rPr>
              <a:t>v živo</a:t>
            </a:r>
            <a:r>
              <a:rPr lang="sl-SI" sz="2200" dirty="0">
                <a:latin typeface="Calibri" panose="020F0502020204030204" pitchFamily="34" charset="0"/>
              </a:rPr>
              <a:t> in ne na daljavo ali v hibridni obliki</a:t>
            </a:r>
          </a:p>
          <a:p>
            <a:pPr>
              <a:buNone/>
            </a:pPr>
            <a:br>
              <a:rPr lang="sl-SI" dirty="0"/>
            </a:br>
            <a:endParaRPr lang="sl-SI" dirty="0"/>
          </a:p>
          <a:p>
            <a:pPr>
              <a:buNone/>
            </a:pPr>
            <a:endParaRPr lang="sl-SI" sz="1800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sz="1800" dirty="0"/>
          </a:p>
          <a:p>
            <a:endParaRPr lang="sl-SI" sz="1800" dirty="0"/>
          </a:p>
        </p:txBody>
      </p:sp>
      <p:sp>
        <p:nvSpPr>
          <p:cNvPr id="9" name="Pravokotnik 8">
            <a:extLst>
              <a:ext uri="{FF2B5EF4-FFF2-40B4-BE49-F238E27FC236}">
                <a16:creationId xmlns:a16="http://schemas.microsoft.com/office/drawing/2014/main" id="{4DE8236F-5448-441F-ACB0-976DEB624D6A}"/>
              </a:ext>
            </a:extLst>
          </p:cNvPr>
          <p:cNvSpPr/>
          <p:nvPr/>
        </p:nvSpPr>
        <p:spPr>
          <a:xfrm>
            <a:off x="7613650" y="2568575"/>
            <a:ext cx="7543800" cy="8382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1800" b="1" dirty="0">
                <a:solidFill>
                  <a:schemeClr val="bg1"/>
                </a:solidFill>
                <a:latin typeface="Calibri" panose="020F0502020204030204" pitchFamily="34" charset="0"/>
              </a:rPr>
              <a:t>                             </a:t>
            </a:r>
            <a:r>
              <a:rPr lang="sl-SI" sz="3600" b="1" dirty="0">
                <a:solidFill>
                  <a:schemeClr val="bg1"/>
                </a:solidFill>
                <a:latin typeface="Calibri" panose="020F0502020204030204" pitchFamily="34" charset="0"/>
              </a:rPr>
              <a:t>2 akademski delavnici </a:t>
            </a:r>
          </a:p>
        </p:txBody>
      </p:sp>
      <p:sp>
        <p:nvSpPr>
          <p:cNvPr id="13" name="Elipsa 12">
            <a:extLst>
              <a:ext uri="{FF2B5EF4-FFF2-40B4-BE49-F238E27FC236}">
                <a16:creationId xmlns:a16="http://schemas.microsoft.com/office/drawing/2014/main" id="{66CD094D-7273-0F6A-D324-83F798B971A6}"/>
              </a:ext>
            </a:extLst>
          </p:cNvPr>
          <p:cNvSpPr/>
          <p:nvPr/>
        </p:nvSpPr>
        <p:spPr>
          <a:xfrm>
            <a:off x="5673830" y="7386253"/>
            <a:ext cx="152400" cy="11642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Elipsa 13">
            <a:extLst>
              <a:ext uri="{FF2B5EF4-FFF2-40B4-BE49-F238E27FC236}">
                <a16:creationId xmlns:a16="http://schemas.microsoft.com/office/drawing/2014/main" id="{3A768903-B3FB-A3E1-72DB-C29F858AF949}"/>
              </a:ext>
            </a:extLst>
          </p:cNvPr>
          <p:cNvSpPr/>
          <p:nvPr/>
        </p:nvSpPr>
        <p:spPr>
          <a:xfrm>
            <a:off x="5597630" y="5365041"/>
            <a:ext cx="152400" cy="11642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5" name="Elipsa 14">
            <a:extLst>
              <a:ext uri="{FF2B5EF4-FFF2-40B4-BE49-F238E27FC236}">
                <a16:creationId xmlns:a16="http://schemas.microsoft.com/office/drawing/2014/main" id="{567806B7-5CFC-BCC9-4220-D250C946B37F}"/>
              </a:ext>
            </a:extLst>
          </p:cNvPr>
          <p:cNvSpPr/>
          <p:nvPr/>
        </p:nvSpPr>
        <p:spPr>
          <a:xfrm>
            <a:off x="5673830" y="6357525"/>
            <a:ext cx="152400" cy="11642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Rectangle 1">
            <a:extLst>
              <a:ext uri="{FF2B5EF4-FFF2-40B4-BE49-F238E27FC236}">
                <a16:creationId xmlns:a16="http://schemas.microsoft.com/office/drawing/2014/main" id="{903E5AC0-5067-B027-FDFE-8327489B9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01041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18" name="Slika 17">
            <a:extLst>
              <a:ext uri="{FF2B5EF4-FFF2-40B4-BE49-F238E27FC236}">
                <a16:creationId xmlns:a16="http://schemas.microsoft.com/office/drawing/2014/main" id="{AB562158-E21C-7801-7E93-5E86BB4565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/>
        </p:blipFill>
        <p:spPr>
          <a:xfrm>
            <a:off x="908050" y="3767531"/>
            <a:ext cx="4386863" cy="3850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966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44695-15DE-3D09-9B0A-D9A9CB8B1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4">
            <a:extLst>
              <a:ext uri="{FF2B5EF4-FFF2-40B4-BE49-F238E27FC236}">
                <a16:creationId xmlns:a16="http://schemas.microsoft.com/office/drawing/2014/main" id="{00B6EF3C-9E5A-508A-9219-8C3D33E79938}"/>
              </a:ext>
            </a:extLst>
          </p:cNvPr>
          <p:cNvSpPr/>
          <p:nvPr/>
        </p:nvSpPr>
        <p:spPr>
          <a:xfrm>
            <a:off x="0" y="10263237"/>
            <a:ext cx="20104100" cy="1045844"/>
          </a:xfrm>
          <a:custGeom>
            <a:avLst/>
            <a:gdLst/>
            <a:ahLst/>
            <a:cxnLst/>
            <a:rect l="l" t="t" r="r" b="b"/>
            <a:pathLst>
              <a:path w="20104100" h="1045845">
                <a:moveTo>
                  <a:pt x="20104099" y="0"/>
                </a:moveTo>
                <a:lnTo>
                  <a:pt x="0" y="0"/>
                </a:lnTo>
                <a:lnTo>
                  <a:pt x="0" y="1045318"/>
                </a:lnTo>
                <a:lnTo>
                  <a:pt x="20104099" y="1045318"/>
                </a:lnTo>
                <a:lnTo>
                  <a:pt x="20104099" y="0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5737BE5D-933F-2936-0AB1-EEF54A815AAA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9194" y="10512835"/>
            <a:ext cx="4933409" cy="470986"/>
          </a:xfrm>
          <a:prstGeom prst="rect">
            <a:avLst/>
          </a:prstGeom>
        </p:spPr>
      </p:pic>
      <p:pic>
        <p:nvPicPr>
          <p:cNvPr id="5" name="object 6">
            <a:extLst>
              <a:ext uri="{FF2B5EF4-FFF2-40B4-BE49-F238E27FC236}">
                <a16:creationId xmlns:a16="http://schemas.microsoft.com/office/drawing/2014/main" id="{8D1E906F-2560-DA60-243F-C3BBE63F3FD5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80186" y="9250508"/>
            <a:ext cx="3457827" cy="1683515"/>
          </a:xfrm>
          <a:prstGeom prst="rect">
            <a:avLst/>
          </a:prstGeom>
        </p:spPr>
      </p:pic>
      <p:sp>
        <p:nvSpPr>
          <p:cNvPr id="6" name="object 7">
            <a:extLst>
              <a:ext uri="{FF2B5EF4-FFF2-40B4-BE49-F238E27FC236}">
                <a16:creationId xmlns:a16="http://schemas.microsoft.com/office/drawing/2014/main" id="{2874E822-E97B-11B4-3F5B-D9FED4E91928}"/>
              </a:ext>
            </a:extLst>
          </p:cNvPr>
          <p:cNvSpPr/>
          <p:nvPr/>
        </p:nvSpPr>
        <p:spPr>
          <a:xfrm>
            <a:off x="0" y="10139153"/>
            <a:ext cx="20104100" cy="174625"/>
          </a:xfrm>
          <a:custGeom>
            <a:avLst/>
            <a:gdLst/>
            <a:ahLst/>
            <a:cxnLst/>
            <a:rect l="l" t="t" r="r" b="b"/>
            <a:pathLst>
              <a:path w="20104100" h="174625">
                <a:moveTo>
                  <a:pt x="1040993" y="0"/>
                </a:moveTo>
                <a:lnTo>
                  <a:pt x="0" y="0"/>
                </a:lnTo>
                <a:lnTo>
                  <a:pt x="0" y="174244"/>
                </a:lnTo>
                <a:lnTo>
                  <a:pt x="1040993" y="174244"/>
                </a:lnTo>
                <a:lnTo>
                  <a:pt x="1040993" y="0"/>
                </a:lnTo>
                <a:close/>
              </a:path>
              <a:path w="20104100" h="174625">
                <a:moveTo>
                  <a:pt x="20104088" y="0"/>
                </a:moveTo>
                <a:lnTo>
                  <a:pt x="4821567" y="0"/>
                </a:lnTo>
                <a:lnTo>
                  <a:pt x="4821567" y="174244"/>
                </a:lnTo>
                <a:lnTo>
                  <a:pt x="20104088" y="174244"/>
                </a:lnTo>
                <a:lnTo>
                  <a:pt x="20104088" y="0"/>
                </a:lnTo>
                <a:close/>
              </a:path>
            </a:pathLst>
          </a:custGeom>
          <a:solidFill>
            <a:srgbClr val="0058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EF479170-8FF3-5FAB-877A-7EA3BB2C89C4}"/>
              </a:ext>
            </a:extLst>
          </p:cNvPr>
          <p:cNvSpPr txBox="1"/>
          <p:nvPr/>
        </p:nvSpPr>
        <p:spPr>
          <a:xfrm>
            <a:off x="984250" y="325530"/>
            <a:ext cx="18516600" cy="85100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sl-SI" sz="3600" b="1" dirty="0"/>
              <a:t>Ocenjevanje prijav</a:t>
            </a:r>
            <a:br>
              <a:rPr lang="sl-SI" sz="3600" dirty="0"/>
            </a:br>
            <a:endParaRPr lang="sl-SI" sz="3600" dirty="0"/>
          </a:p>
          <a:p>
            <a:pPr>
              <a:buNone/>
            </a:pPr>
            <a:r>
              <a:rPr lang="sl-SI" sz="2500" dirty="0"/>
              <a:t>Vsaka sodelujoča država oceni prijave, ki so jih oddali raziskovalci v tej državi.</a:t>
            </a:r>
          </a:p>
          <a:p>
            <a:pPr>
              <a:buNone/>
            </a:pPr>
            <a:endParaRPr lang="sl-SI" sz="2500" dirty="0"/>
          </a:p>
          <a:p>
            <a:pPr>
              <a:buNone/>
            </a:pPr>
            <a:r>
              <a:rPr lang="sl-SI" sz="2500" b="1" dirty="0"/>
              <a:t>1. KORAK: Slovenske prijave oceni ZEP </a:t>
            </a:r>
            <a:r>
              <a:rPr lang="sl-SI" sz="2500" dirty="0"/>
              <a:t>(zunanji ekspertni panel za bilateralno sodelovanje). ZEP ne obravnava tistih prijav, ki niso bile oddane v vseh sodelujočih državah.</a:t>
            </a:r>
          </a:p>
          <a:p>
            <a:pPr>
              <a:buNone/>
            </a:pPr>
            <a:endParaRPr lang="sl-SI" sz="2500" dirty="0"/>
          </a:p>
          <a:p>
            <a:pPr>
              <a:buNone/>
            </a:pPr>
            <a:r>
              <a:rPr lang="sl-SI" sz="2500" b="1" dirty="0"/>
              <a:t>ZEP</a:t>
            </a:r>
            <a:r>
              <a:rPr lang="sl-SI" sz="2500" dirty="0"/>
              <a:t> pri ocenjevanju slovenskih prijav </a:t>
            </a:r>
            <a:r>
              <a:rPr lang="sl-SI" sz="2500" b="1" dirty="0"/>
              <a:t>upošteva naslednje kriterije</a:t>
            </a:r>
            <a:r>
              <a:rPr lang="sl-SI" sz="2500" dirty="0"/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500" b="1" dirty="0"/>
              <a:t>Znanstvena odličnost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500" b="1" dirty="0"/>
              <a:t>Družbeni in gospodarski vpliv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500" b="1" dirty="0"/>
              <a:t>Kakovost in učinkovitost izvedbe</a:t>
            </a:r>
            <a:endParaRPr lang="sl-SI" sz="2500" b="1" dirty="0">
              <a:highlight>
                <a:srgbClr val="FFFF00"/>
              </a:highlight>
            </a:endParaRPr>
          </a:p>
          <a:p>
            <a:pPr>
              <a:buNone/>
            </a:pPr>
            <a:r>
              <a:rPr lang="sl-SI" sz="2500" dirty="0"/>
              <a:t>	</a:t>
            </a:r>
          </a:p>
          <a:p>
            <a:pPr>
              <a:buNone/>
            </a:pPr>
            <a:r>
              <a:rPr lang="sl-SI" sz="2500" dirty="0"/>
              <a:t>Podrobna </a:t>
            </a:r>
            <a:r>
              <a:rPr lang="sl-SI" sz="2500" b="1" dirty="0"/>
              <a:t>merila za ocenjevanje po posameznih kriterijih so navedena v Metodologiji ocenjevanja prijav v postopkih za (so)financiranje znanstvenoraziskovalne dejavnosti</a:t>
            </a:r>
            <a:r>
              <a:rPr lang="sl-SI" sz="2500" dirty="0"/>
              <a:t>, ki je sestavni del razpisne dokumentacije. Ustrezna povezava je objavljena na koncu besedila javnega razpisa na spletni strani ARIS.</a:t>
            </a:r>
          </a:p>
          <a:p>
            <a:pPr>
              <a:buNone/>
            </a:pPr>
            <a:endParaRPr lang="sl-SI" sz="2500" dirty="0"/>
          </a:p>
          <a:p>
            <a:pPr>
              <a:buNone/>
            </a:pPr>
            <a:r>
              <a:rPr lang="sl-SI" sz="2500" b="1" dirty="0"/>
              <a:t>2. KORAK: Ocenjene slovenske prijave se predajo meddržavni komisiji, ki naredi končni izbor </a:t>
            </a:r>
            <a:r>
              <a:rPr lang="sl-SI" sz="2500" dirty="0"/>
              <a:t>(izbere aktivnosti bilateralnega sodelovanja za (so)financiranje in določi višino (so)financiranja).</a:t>
            </a:r>
          </a:p>
          <a:p>
            <a:pPr>
              <a:buNone/>
            </a:pPr>
            <a:endParaRPr lang="sl-SI" sz="2200" dirty="0"/>
          </a:p>
          <a:p>
            <a:pPr>
              <a:buNone/>
            </a:pPr>
            <a:endParaRPr lang="sl-SI" sz="2200" dirty="0"/>
          </a:p>
          <a:p>
            <a:pPr>
              <a:buNone/>
            </a:pPr>
            <a:endParaRPr lang="sl-SI" sz="2200" dirty="0"/>
          </a:p>
        </p:txBody>
      </p:sp>
    </p:spTree>
    <p:extLst>
      <p:ext uri="{BB962C8B-B14F-4D97-AF65-F5344CB8AC3E}">
        <p14:creationId xmlns:p14="http://schemas.microsoft.com/office/powerpoint/2010/main" val="1474599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72000-78C9-3173-6151-5DB0115A6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4">
            <a:extLst>
              <a:ext uri="{FF2B5EF4-FFF2-40B4-BE49-F238E27FC236}">
                <a16:creationId xmlns:a16="http://schemas.microsoft.com/office/drawing/2014/main" id="{4B008943-F7DE-8C32-9DAB-F2123B2EECF8}"/>
              </a:ext>
            </a:extLst>
          </p:cNvPr>
          <p:cNvSpPr/>
          <p:nvPr/>
        </p:nvSpPr>
        <p:spPr>
          <a:xfrm>
            <a:off x="0" y="10263237"/>
            <a:ext cx="20104100" cy="1045844"/>
          </a:xfrm>
          <a:custGeom>
            <a:avLst/>
            <a:gdLst/>
            <a:ahLst/>
            <a:cxnLst/>
            <a:rect l="l" t="t" r="r" b="b"/>
            <a:pathLst>
              <a:path w="20104100" h="1045845">
                <a:moveTo>
                  <a:pt x="20104099" y="0"/>
                </a:moveTo>
                <a:lnTo>
                  <a:pt x="0" y="0"/>
                </a:lnTo>
                <a:lnTo>
                  <a:pt x="0" y="1045318"/>
                </a:lnTo>
                <a:lnTo>
                  <a:pt x="20104099" y="1045318"/>
                </a:lnTo>
                <a:lnTo>
                  <a:pt x="20104099" y="0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D09B4F89-B00C-D299-F762-1A6924E9A12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9194" y="10512835"/>
            <a:ext cx="4933409" cy="470986"/>
          </a:xfrm>
          <a:prstGeom prst="rect">
            <a:avLst/>
          </a:prstGeom>
        </p:spPr>
      </p:pic>
      <p:pic>
        <p:nvPicPr>
          <p:cNvPr id="5" name="object 6">
            <a:extLst>
              <a:ext uri="{FF2B5EF4-FFF2-40B4-BE49-F238E27FC236}">
                <a16:creationId xmlns:a16="http://schemas.microsoft.com/office/drawing/2014/main" id="{A87FCBB0-4AB3-FF06-D51A-75868E71565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80186" y="9250508"/>
            <a:ext cx="3457827" cy="1683515"/>
          </a:xfrm>
          <a:prstGeom prst="rect">
            <a:avLst/>
          </a:prstGeom>
        </p:spPr>
      </p:pic>
      <p:sp>
        <p:nvSpPr>
          <p:cNvPr id="6" name="object 7">
            <a:extLst>
              <a:ext uri="{FF2B5EF4-FFF2-40B4-BE49-F238E27FC236}">
                <a16:creationId xmlns:a16="http://schemas.microsoft.com/office/drawing/2014/main" id="{E2498022-1411-FC6A-4ED1-17D06D2EA500}"/>
              </a:ext>
            </a:extLst>
          </p:cNvPr>
          <p:cNvSpPr/>
          <p:nvPr/>
        </p:nvSpPr>
        <p:spPr>
          <a:xfrm>
            <a:off x="0" y="10139153"/>
            <a:ext cx="20104100" cy="174625"/>
          </a:xfrm>
          <a:custGeom>
            <a:avLst/>
            <a:gdLst/>
            <a:ahLst/>
            <a:cxnLst/>
            <a:rect l="l" t="t" r="r" b="b"/>
            <a:pathLst>
              <a:path w="20104100" h="174625">
                <a:moveTo>
                  <a:pt x="1040993" y="0"/>
                </a:moveTo>
                <a:lnTo>
                  <a:pt x="0" y="0"/>
                </a:lnTo>
                <a:lnTo>
                  <a:pt x="0" y="174244"/>
                </a:lnTo>
                <a:lnTo>
                  <a:pt x="1040993" y="174244"/>
                </a:lnTo>
                <a:lnTo>
                  <a:pt x="1040993" y="0"/>
                </a:lnTo>
                <a:close/>
              </a:path>
              <a:path w="20104100" h="174625">
                <a:moveTo>
                  <a:pt x="20104088" y="0"/>
                </a:moveTo>
                <a:lnTo>
                  <a:pt x="4821567" y="0"/>
                </a:lnTo>
                <a:lnTo>
                  <a:pt x="4821567" y="174244"/>
                </a:lnTo>
                <a:lnTo>
                  <a:pt x="20104088" y="174244"/>
                </a:lnTo>
                <a:lnTo>
                  <a:pt x="20104088" y="0"/>
                </a:lnTo>
                <a:close/>
              </a:path>
            </a:pathLst>
          </a:custGeom>
          <a:solidFill>
            <a:srgbClr val="0058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36E66594-6DBC-7D9A-07AC-31360D2D00D3}"/>
              </a:ext>
            </a:extLst>
          </p:cNvPr>
          <p:cNvSpPr txBox="1"/>
          <p:nvPr/>
        </p:nvSpPr>
        <p:spPr>
          <a:xfrm>
            <a:off x="1180186" y="168275"/>
            <a:ext cx="18320664" cy="105321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sl-SI" sz="2200" b="1" dirty="0"/>
              <a:t> </a:t>
            </a:r>
            <a:br>
              <a:rPr lang="sl-SI" sz="2200" dirty="0">
                <a:highlight>
                  <a:srgbClr val="FFFF00"/>
                </a:highlight>
              </a:rPr>
            </a:br>
            <a:r>
              <a:rPr lang="sl-SI" sz="2200" dirty="0"/>
              <a:t>				</a:t>
            </a:r>
            <a:r>
              <a:rPr lang="sl-SI" sz="2200" b="1" dirty="0"/>
              <a:t>Upravičeni stroški (so)financiranja in obdobje izvajanja aktivnosti bilateralnega sodelovanja</a:t>
            </a:r>
            <a:endParaRPr lang="sl-SI" sz="2200" kern="1200" dirty="0">
              <a:solidFill>
                <a:schemeClr val="tx1"/>
              </a:solidFill>
              <a:latin typeface="Calibri Light" panose="020F0302020204030204"/>
            </a:endParaRPr>
          </a:p>
          <a:p>
            <a:pPr algn="l">
              <a:buNone/>
            </a:pPr>
            <a:r>
              <a:rPr lang="sl-SI" sz="2200" b="1" dirty="0"/>
              <a:t>						</a:t>
            </a:r>
            <a:endParaRPr lang="sl-SI" sz="2200" b="1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l-SI" sz="2200" b="1" dirty="0">
                <a:latin typeface="Calibri" panose="020F0502020204030204" pitchFamily="34" charset="0"/>
              </a:rPr>
              <a:t>Medsebojni obiski raziskovalcev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sl-SI" sz="2200" b="1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l-SI" sz="2200" dirty="0">
                <a:latin typeface="Calibri" panose="020F0502020204030204" pitchFamily="34" charset="0"/>
              </a:rPr>
              <a:t>mednarodne prevozne stroške, nastale na najbolj ekonomičen način, upoštevajoč ceno in porabo časa,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l-SI" sz="2200" dirty="0">
                <a:latin typeface="Calibri" panose="020F0502020204030204" pitchFamily="34" charset="0"/>
              </a:rPr>
              <a:t>lokalni prevoz (javni) od kraja namestitve do kraja raziskovalne organizacije, vključno s prevozom od vstopnega mesta v državo do gostujoče raziskovalne organizacije in nazaj,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l-SI" sz="2200" dirty="0">
                <a:latin typeface="Calibri" panose="020F0502020204030204" pitchFamily="34" charset="0"/>
              </a:rPr>
              <a:t>stroške namestitve </a:t>
            </a:r>
            <a:r>
              <a:rPr lang="sl-SI" sz="2200" b="1" dirty="0">
                <a:latin typeface="Calibri" panose="020F0502020204030204" pitchFamily="34" charset="0"/>
              </a:rPr>
              <a:t>do največ 100 EUR dnevno za kratke obiske do 14 dni</a:t>
            </a:r>
            <a:r>
              <a:rPr lang="sl-SI" sz="2200" dirty="0">
                <a:latin typeface="Calibri" panose="020F0502020204030204" pitchFamily="34" charset="0"/>
              </a:rPr>
              <a:t>. Ob obiskih, </a:t>
            </a:r>
            <a:r>
              <a:rPr lang="sl-SI" sz="2200" b="1" dirty="0">
                <a:latin typeface="Calibri" panose="020F0502020204030204" pitchFamily="34" charset="0"/>
              </a:rPr>
              <a:t>daljših od 15 dni, pa stroške namestitve največ do 1.250 EUR mesečno</a:t>
            </a:r>
            <a:r>
              <a:rPr lang="sl-SI" sz="2200" dirty="0">
                <a:latin typeface="Calibri" panose="020F0502020204030204" pitchFamily="34" charset="0"/>
              </a:rPr>
              <a:t>, dnevnice do višine, določene v veljavni uredbi, ki ureja višino povračil stroškov za službena potovanja v tujino.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sl-SI" sz="2200" b="1" dirty="0">
              <a:latin typeface="Calibri" panose="020F050202020403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l-SI" sz="2200" b="1" dirty="0">
                <a:latin typeface="Calibri" panose="020F0502020204030204" pitchFamily="34" charset="0"/>
              </a:rPr>
              <a:t>Akademske delavnice</a:t>
            </a:r>
          </a:p>
          <a:p>
            <a:endParaRPr lang="sl-SI" sz="2200" b="1" dirty="0">
              <a:latin typeface="Calibri" panose="020F0502020204030204" pitchFamily="34" charset="0"/>
            </a:endParaRPr>
          </a:p>
          <a:p>
            <a:r>
              <a:rPr lang="sl-SI" sz="2200" b="1" dirty="0">
                <a:latin typeface="Calibri" panose="020F0502020204030204" pitchFamily="34" charset="0"/>
              </a:rPr>
              <a:t>za izvedbo akademske delavnice v Republiki Sloveniji: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l-SI" sz="2200" dirty="0">
                <a:latin typeface="Calibri" panose="020F0502020204030204" pitchFamily="34" charset="0"/>
              </a:rPr>
              <a:t>najem dvorane/prostora,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l-SI" sz="2200" dirty="0">
                <a:latin typeface="Calibri" panose="020F0502020204030204" pitchFamily="34" charset="0"/>
              </a:rPr>
              <a:t>tehnična podpora (najem ozvočenja, projektorjev, zaslonov in prenosnikov za prezentacije),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l-SI" sz="2200" dirty="0">
                <a:latin typeface="Calibri" panose="020F0502020204030204" pitchFamily="34" charset="0"/>
              </a:rPr>
              <a:t>pogostitev (stroški hrane in pijače za udeležence v času trajanja delavnice),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l-SI" sz="2200" dirty="0">
                <a:latin typeface="Calibri" panose="020F0502020204030204" pitchFamily="34" charset="0"/>
              </a:rPr>
              <a:t>gradivo za udeležence (tiskanje programov, zbornikov povzetkov, izdelava akreditacij (priponk) in blokov za zapiske),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l-SI" sz="2200" dirty="0">
                <a:latin typeface="Calibri" panose="020F0502020204030204" pitchFamily="34" charset="0"/>
              </a:rPr>
              <a:t>promocija dogodka (izdelava spletne strani delavnice, grafično oblikovanje vabil),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l-SI" sz="2200" dirty="0">
                <a:latin typeface="Calibri" panose="020F0502020204030204" pitchFamily="34" charset="0"/>
              </a:rPr>
              <a:t>stroški zunanjih moderatorjev.</a:t>
            </a:r>
          </a:p>
          <a:p>
            <a:r>
              <a:rPr lang="sl-SI" sz="2200" dirty="0">
                <a:latin typeface="Calibri" panose="020F0502020204030204" pitchFamily="34" charset="0"/>
              </a:rPr>
              <a:t> </a:t>
            </a:r>
          </a:p>
          <a:p>
            <a:r>
              <a:rPr lang="sl-SI" sz="2200" b="1" dirty="0">
                <a:latin typeface="Calibri" panose="020F0502020204030204" pitchFamily="34" charset="0"/>
              </a:rPr>
              <a:t>za izvedbo akademske delavnice v Ljudski Republiki Kitajski: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l-SI" sz="2200" dirty="0">
                <a:latin typeface="Calibri" panose="020F0502020204030204" pitchFamily="34" charset="0"/>
              </a:rPr>
              <a:t>mednarodne prevozne stroške, nastale na najbolj ekonomičen način, upoštevajoč ceno in porabo časa),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l-SI" sz="2200" dirty="0">
                <a:latin typeface="Calibri" panose="020F0502020204030204" pitchFamily="34" charset="0"/>
              </a:rPr>
              <a:t>dnevnice do višine v uredbi, ki ureja višino povračil stroškov za službena potovanja v tujino,   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l-SI" sz="2200" dirty="0">
                <a:latin typeface="Calibri" panose="020F0502020204030204" pitchFamily="34" charset="0"/>
              </a:rPr>
              <a:t>stroške bivanja (namestitve).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l-SI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>
              <a:buNone/>
            </a:pPr>
            <a:endParaRPr lang="sl-SI" sz="2200" dirty="0"/>
          </a:p>
          <a:p>
            <a:pPr>
              <a:buNone/>
            </a:pPr>
            <a:endParaRPr lang="sl-SI" sz="2200" dirty="0"/>
          </a:p>
          <a:p>
            <a:pPr>
              <a:buNone/>
            </a:pPr>
            <a:endParaRPr lang="sl-SI" sz="2200" dirty="0"/>
          </a:p>
          <a:p>
            <a:endParaRPr lang="sl-SI" sz="2200" dirty="0"/>
          </a:p>
        </p:txBody>
      </p:sp>
    </p:spTree>
    <p:extLst>
      <p:ext uri="{BB962C8B-B14F-4D97-AF65-F5344CB8AC3E}">
        <p14:creationId xmlns:p14="http://schemas.microsoft.com/office/powerpoint/2010/main" val="390934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44C57-E6A9-0A9A-6903-28EB315FD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4">
            <a:extLst>
              <a:ext uri="{FF2B5EF4-FFF2-40B4-BE49-F238E27FC236}">
                <a16:creationId xmlns:a16="http://schemas.microsoft.com/office/drawing/2014/main" id="{7F366AA8-7609-3022-75CD-5F38656E1A6D}"/>
              </a:ext>
            </a:extLst>
          </p:cNvPr>
          <p:cNvSpPr/>
          <p:nvPr/>
        </p:nvSpPr>
        <p:spPr>
          <a:xfrm>
            <a:off x="0" y="10263237"/>
            <a:ext cx="20104100" cy="1045844"/>
          </a:xfrm>
          <a:custGeom>
            <a:avLst/>
            <a:gdLst/>
            <a:ahLst/>
            <a:cxnLst/>
            <a:rect l="l" t="t" r="r" b="b"/>
            <a:pathLst>
              <a:path w="20104100" h="1045845">
                <a:moveTo>
                  <a:pt x="20104099" y="0"/>
                </a:moveTo>
                <a:lnTo>
                  <a:pt x="0" y="0"/>
                </a:lnTo>
                <a:lnTo>
                  <a:pt x="0" y="1045318"/>
                </a:lnTo>
                <a:lnTo>
                  <a:pt x="20104099" y="1045318"/>
                </a:lnTo>
                <a:lnTo>
                  <a:pt x="20104099" y="0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2826033E-573C-C04F-11DB-CEE826DB917F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9194" y="10512835"/>
            <a:ext cx="4933409" cy="470986"/>
          </a:xfrm>
          <a:prstGeom prst="rect">
            <a:avLst/>
          </a:prstGeom>
        </p:spPr>
      </p:pic>
      <p:pic>
        <p:nvPicPr>
          <p:cNvPr id="5" name="object 6">
            <a:extLst>
              <a:ext uri="{FF2B5EF4-FFF2-40B4-BE49-F238E27FC236}">
                <a16:creationId xmlns:a16="http://schemas.microsoft.com/office/drawing/2014/main" id="{C0F0CC13-90B5-9EFD-2D04-719827C0901E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80186" y="9250508"/>
            <a:ext cx="3457827" cy="1683515"/>
          </a:xfrm>
          <a:prstGeom prst="rect">
            <a:avLst/>
          </a:prstGeom>
        </p:spPr>
      </p:pic>
      <p:sp>
        <p:nvSpPr>
          <p:cNvPr id="6" name="object 7">
            <a:extLst>
              <a:ext uri="{FF2B5EF4-FFF2-40B4-BE49-F238E27FC236}">
                <a16:creationId xmlns:a16="http://schemas.microsoft.com/office/drawing/2014/main" id="{102F0947-DCEA-C87F-3AEF-7D3212449CAD}"/>
              </a:ext>
            </a:extLst>
          </p:cNvPr>
          <p:cNvSpPr/>
          <p:nvPr/>
        </p:nvSpPr>
        <p:spPr>
          <a:xfrm>
            <a:off x="0" y="10139153"/>
            <a:ext cx="20104100" cy="174625"/>
          </a:xfrm>
          <a:custGeom>
            <a:avLst/>
            <a:gdLst/>
            <a:ahLst/>
            <a:cxnLst/>
            <a:rect l="l" t="t" r="r" b="b"/>
            <a:pathLst>
              <a:path w="20104100" h="174625">
                <a:moveTo>
                  <a:pt x="1040993" y="0"/>
                </a:moveTo>
                <a:lnTo>
                  <a:pt x="0" y="0"/>
                </a:lnTo>
                <a:lnTo>
                  <a:pt x="0" y="174244"/>
                </a:lnTo>
                <a:lnTo>
                  <a:pt x="1040993" y="174244"/>
                </a:lnTo>
                <a:lnTo>
                  <a:pt x="1040993" y="0"/>
                </a:lnTo>
                <a:close/>
              </a:path>
              <a:path w="20104100" h="174625">
                <a:moveTo>
                  <a:pt x="20104088" y="0"/>
                </a:moveTo>
                <a:lnTo>
                  <a:pt x="4821567" y="0"/>
                </a:lnTo>
                <a:lnTo>
                  <a:pt x="4821567" y="174244"/>
                </a:lnTo>
                <a:lnTo>
                  <a:pt x="20104088" y="174244"/>
                </a:lnTo>
                <a:lnTo>
                  <a:pt x="20104088" y="0"/>
                </a:lnTo>
                <a:close/>
              </a:path>
            </a:pathLst>
          </a:custGeom>
          <a:solidFill>
            <a:srgbClr val="0058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C1EC82A0-57B4-EF80-03D6-205D01A64BBB}"/>
              </a:ext>
            </a:extLst>
          </p:cNvPr>
          <p:cNvSpPr txBox="1"/>
          <p:nvPr/>
        </p:nvSpPr>
        <p:spPr>
          <a:xfrm>
            <a:off x="1060450" y="701675"/>
            <a:ext cx="18446750" cy="8125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sl-SI" sz="3200" b="1" dirty="0"/>
              <a:t>                                      Prijava na javni razpis in dodatne informacije</a:t>
            </a:r>
          </a:p>
          <a:p>
            <a:pPr>
              <a:buNone/>
            </a:pPr>
            <a:endParaRPr lang="sl-SI" sz="2000" dirty="0"/>
          </a:p>
          <a:p>
            <a:pPr>
              <a:buNone/>
            </a:pPr>
            <a:endParaRPr lang="sl-SI" sz="2400" dirty="0"/>
          </a:p>
          <a:p>
            <a:pPr>
              <a:buNone/>
            </a:pPr>
            <a:endParaRPr lang="sl-SI" sz="2400" dirty="0"/>
          </a:p>
          <a:p>
            <a:endParaRPr lang="sl-SI" sz="2400" b="1" dirty="0"/>
          </a:p>
          <a:p>
            <a:r>
              <a:rPr lang="sl-SI" sz="2400" b="1" dirty="0"/>
              <a:t>Rok za prijavo</a:t>
            </a:r>
            <a:endParaRPr lang="sl-SI" sz="2400" dirty="0"/>
          </a:p>
          <a:p>
            <a:r>
              <a:rPr lang="sl-SI" sz="2400" dirty="0"/>
              <a:t>Prijava mora biti oddana do </a:t>
            </a:r>
            <a:r>
              <a:rPr lang="sl-SI" sz="2400" b="1" dirty="0">
                <a:solidFill>
                  <a:schemeClr val="accent1">
                    <a:lumMod val="75000"/>
                  </a:schemeClr>
                </a:solidFill>
              </a:rPr>
              <a:t>15. 6. 2026 </a:t>
            </a:r>
            <a:r>
              <a:rPr lang="sl-SI" sz="2400" b="1" dirty="0">
                <a:solidFill>
                  <a:schemeClr val="tx1"/>
                </a:solidFill>
              </a:rPr>
              <a:t>do 14.00</a:t>
            </a:r>
            <a:r>
              <a:rPr lang="sl-SI" sz="2400" dirty="0">
                <a:solidFill>
                  <a:schemeClr val="tx1"/>
                </a:solidFill>
              </a:rPr>
              <a:t>.</a:t>
            </a:r>
          </a:p>
          <a:p>
            <a:endParaRPr lang="sl-SI" sz="2400" dirty="0"/>
          </a:p>
          <a:p>
            <a:pPr>
              <a:buNone/>
            </a:pPr>
            <a:endParaRPr lang="sl-SI" sz="2000" dirty="0"/>
          </a:p>
          <a:p>
            <a:pPr>
              <a:buNone/>
            </a:pPr>
            <a:r>
              <a:rPr lang="sl-SI" sz="1800" dirty="0"/>
              <a:t>										</a:t>
            </a:r>
            <a:r>
              <a:rPr lang="sl-SI" sz="2400" b="1" dirty="0"/>
              <a:t>Spletni portal</a:t>
            </a:r>
          </a:p>
          <a:p>
            <a:pPr>
              <a:buNone/>
            </a:pPr>
            <a:r>
              <a:rPr lang="sl-SI" sz="2400" b="1" dirty="0"/>
              <a:t>										</a:t>
            </a:r>
            <a:r>
              <a:rPr lang="sl-SI" sz="2400" dirty="0"/>
              <a:t>Prijava na javni razpis se odda na spletnem portalu 												ARIS </a:t>
            </a:r>
            <a:r>
              <a:rPr lang="sl-SI" sz="2400" dirty="0" err="1">
                <a:hlinkClick r:id="rId4"/>
              </a:rPr>
              <a:t>DigitalForms</a:t>
            </a:r>
            <a:r>
              <a:rPr lang="sl-SI" sz="2400" dirty="0">
                <a:hlinkClick r:id="rId4"/>
              </a:rPr>
              <a:t> </a:t>
            </a:r>
            <a:r>
              <a:rPr lang="sl-SI" sz="2400" dirty="0"/>
              <a:t>v elektronski obliki </a:t>
            </a:r>
          </a:p>
          <a:p>
            <a:pPr>
              <a:buNone/>
            </a:pPr>
            <a:r>
              <a:rPr lang="sl-SI" sz="2400" dirty="0"/>
              <a:t>														(obrazec </a:t>
            </a:r>
            <a:r>
              <a:rPr lang="sl-SI" sz="2400" b="1" dirty="0"/>
              <a:t>ARIS-ABS-PILOT-CN/2026</a:t>
            </a:r>
            <a:r>
              <a:rPr lang="sl-SI" sz="2400" dirty="0"/>
              <a:t>).</a:t>
            </a:r>
            <a:endParaRPr lang="sl-SI" sz="2400" b="1" dirty="0"/>
          </a:p>
          <a:p>
            <a:r>
              <a:rPr lang="sl-SI" sz="2400" b="1" dirty="0"/>
              <a:t>Dodatne informacije</a:t>
            </a:r>
          </a:p>
          <a:p>
            <a:r>
              <a:rPr lang="sl-SI" sz="2400" dirty="0"/>
              <a:t>Besedilo javnega razpisa in razpisna dokumentacija sta </a:t>
            </a:r>
          </a:p>
          <a:p>
            <a:r>
              <a:rPr lang="sl-SI" sz="2400" dirty="0"/>
              <a:t>objavljena na spletni strani ARIS: </a:t>
            </a:r>
            <a:r>
              <a:rPr lang="sl-SI" sz="2400" dirty="0">
                <a:hlinkClick r:id="rId5"/>
              </a:rPr>
              <a:t>http://www.aris-rs.si/</a:t>
            </a:r>
            <a:endParaRPr lang="sl-SI" sz="2400" dirty="0"/>
          </a:p>
          <a:p>
            <a:endParaRPr lang="sl-SI" sz="2400" b="1" dirty="0"/>
          </a:p>
          <a:p>
            <a:r>
              <a:rPr lang="sl-SI" sz="2400" dirty="0"/>
              <a:t>Kontaktni e-poštni naslov uradne </a:t>
            </a:r>
          </a:p>
          <a:p>
            <a:r>
              <a:rPr lang="sl-SI" sz="2400" dirty="0"/>
              <a:t>osebe, pristojne za javni razpis: </a:t>
            </a:r>
            <a:r>
              <a:rPr lang="sl-SI" sz="2400" dirty="0">
                <a:hlinkClick r:id="rId6"/>
              </a:rPr>
              <a:t>marko.kupljen@aris-rs.si</a:t>
            </a:r>
            <a:endParaRPr lang="sl-SI" sz="2400" dirty="0"/>
          </a:p>
          <a:p>
            <a:endParaRPr lang="sl-SI" sz="2400" dirty="0"/>
          </a:p>
          <a:p>
            <a:endParaRPr lang="sl-SI" sz="2400" b="1" dirty="0"/>
          </a:p>
          <a:p>
            <a:endParaRPr lang="sl-SI" sz="1800" dirty="0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8DA1DD82-B360-E5A3-EF18-2BF19065C74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/>
        </p:blipFill>
        <p:spPr>
          <a:xfrm>
            <a:off x="9271049" y="2485553"/>
            <a:ext cx="943106" cy="543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673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104100" cy="11307143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0" y="10263237"/>
            <a:ext cx="20104100" cy="1045844"/>
          </a:xfrm>
          <a:custGeom>
            <a:avLst/>
            <a:gdLst/>
            <a:ahLst/>
            <a:cxnLst/>
            <a:rect l="l" t="t" r="r" b="b"/>
            <a:pathLst>
              <a:path w="20104100" h="1045845">
                <a:moveTo>
                  <a:pt x="20104099" y="0"/>
                </a:moveTo>
                <a:lnTo>
                  <a:pt x="0" y="0"/>
                </a:lnTo>
                <a:lnTo>
                  <a:pt x="0" y="1045318"/>
                </a:lnTo>
                <a:lnTo>
                  <a:pt x="20104099" y="1045318"/>
                </a:lnTo>
                <a:lnTo>
                  <a:pt x="20104099" y="0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09194" y="10512835"/>
            <a:ext cx="4933409" cy="47098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80186" y="9250508"/>
            <a:ext cx="3457827" cy="1683515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0" y="10139153"/>
            <a:ext cx="20104100" cy="174625"/>
          </a:xfrm>
          <a:custGeom>
            <a:avLst/>
            <a:gdLst/>
            <a:ahLst/>
            <a:cxnLst/>
            <a:rect l="l" t="t" r="r" b="b"/>
            <a:pathLst>
              <a:path w="20104100" h="174625">
                <a:moveTo>
                  <a:pt x="1040993" y="0"/>
                </a:moveTo>
                <a:lnTo>
                  <a:pt x="0" y="0"/>
                </a:lnTo>
                <a:lnTo>
                  <a:pt x="0" y="174244"/>
                </a:lnTo>
                <a:lnTo>
                  <a:pt x="1040993" y="174244"/>
                </a:lnTo>
                <a:lnTo>
                  <a:pt x="1040993" y="0"/>
                </a:lnTo>
                <a:close/>
              </a:path>
              <a:path w="20104100" h="174625">
                <a:moveTo>
                  <a:pt x="20104088" y="0"/>
                </a:moveTo>
                <a:lnTo>
                  <a:pt x="4821567" y="0"/>
                </a:lnTo>
                <a:lnTo>
                  <a:pt x="4821567" y="174244"/>
                </a:lnTo>
                <a:lnTo>
                  <a:pt x="20104088" y="174244"/>
                </a:lnTo>
                <a:lnTo>
                  <a:pt x="20104088" y="0"/>
                </a:lnTo>
                <a:close/>
              </a:path>
            </a:pathLst>
          </a:custGeom>
          <a:solidFill>
            <a:srgbClr val="0058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Pravokotnik 1">
            <a:extLst>
              <a:ext uri="{FF2B5EF4-FFF2-40B4-BE49-F238E27FC236}">
                <a16:creationId xmlns:a16="http://schemas.microsoft.com/office/drawing/2014/main" id="{C78C7940-B795-4E3F-830E-ED4937C94D36}"/>
              </a:ext>
            </a:extLst>
          </p:cNvPr>
          <p:cNvSpPr/>
          <p:nvPr/>
        </p:nvSpPr>
        <p:spPr>
          <a:xfrm>
            <a:off x="2203450" y="473075"/>
            <a:ext cx="15773400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sl-SI" sz="4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</a:t>
            </a:r>
          </a:p>
          <a:p>
            <a:pPr algn="ctr"/>
            <a:endParaRPr lang="sl-SI" sz="4800" b="1" dirty="0"/>
          </a:p>
          <a:p>
            <a:pPr algn="ctr"/>
            <a:endParaRPr lang="sl-SI" sz="4800" b="1" dirty="0"/>
          </a:p>
          <a:p>
            <a:pPr algn="ctr"/>
            <a:r>
              <a:rPr lang="sl-SI" sz="4800" b="1" dirty="0"/>
              <a:t>     Javni razpis za (so)financiranje 			večstranskega znanstvenega in tehnološkega 		sodelovanja v Podonavju v letih 2027–2028</a:t>
            </a:r>
          </a:p>
          <a:p>
            <a:pPr algn="l"/>
            <a:endParaRPr lang="sl-SI" sz="4800" b="1" dirty="0"/>
          </a:p>
          <a:p>
            <a:pPr algn="l"/>
            <a:r>
              <a:rPr lang="sl-SI" sz="2800" dirty="0"/>
              <a:t>				</a:t>
            </a:r>
          </a:p>
          <a:p>
            <a:pPr algn="l"/>
            <a:endParaRPr lang="sl-SI" sz="2800" dirty="0"/>
          </a:p>
          <a:p>
            <a:pPr algn="l"/>
            <a:r>
              <a:rPr lang="sl-SI" sz="2800" dirty="0"/>
              <a:t>						</a:t>
            </a:r>
          </a:p>
          <a:p>
            <a:pPr algn="l"/>
            <a:endParaRPr lang="sl-SI" sz="2800" dirty="0"/>
          </a:p>
          <a:p>
            <a:pPr algn="l"/>
            <a:endParaRPr lang="sl-SI" sz="2800" dirty="0"/>
          </a:p>
          <a:p>
            <a:pPr algn="l"/>
            <a:endParaRPr lang="sl-SI" sz="2800" dirty="0"/>
          </a:p>
          <a:p>
            <a:pPr algn="ctr"/>
            <a:r>
              <a:rPr lang="sl-SI" sz="2400" dirty="0"/>
              <a:t>Andrej Kotar, skrbnik razpisa</a:t>
            </a:r>
          </a:p>
          <a:p>
            <a:pPr algn="ctr"/>
            <a:endParaRPr lang="sl-SI" sz="2400" dirty="0"/>
          </a:p>
          <a:p>
            <a:pPr algn="ctr"/>
            <a:r>
              <a:rPr lang="sl-SI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Ljubljana, 27. 5.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BD31CC1557F4044B362AA225A27D725" ma:contentTypeVersion="4" ma:contentTypeDescription="Ustvari nov dokument." ma:contentTypeScope="" ma:versionID="65a17c5efa230d0fd20c6c3def157a17">
  <xsd:schema xmlns:xsd="http://www.w3.org/2001/XMLSchema" xmlns:xs="http://www.w3.org/2001/XMLSchema" xmlns:p="http://schemas.microsoft.com/office/2006/metadata/properties" xmlns:ns3="54c4d22f-7f3b-4b8b-95ca-0cd6b3326c31" targetNamespace="http://schemas.microsoft.com/office/2006/metadata/properties" ma:root="true" ma:fieldsID="14af83d174338e95898e2eaa84c6891b" ns3:_="">
    <xsd:import namespace="54c4d22f-7f3b-4b8b-95ca-0cd6b3326c31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c4d22f-7f3b-4b8b-95ca-0cd6b3326c31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F2309A-AABD-4414-9402-798DE00337E4}">
  <ds:schemaRefs>
    <ds:schemaRef ds:uri="http://schemas.microsoft.com/office/2006/documentManagement/types"/>
    <ds:schemaRef ds:uri="http://www.w3.org/XML/1998/namespace"/>
    <ds:schemaRef ds:uri="54c4d22f-7f3b-4b8b-95ca-0cd6b3326c31"/>
    <ds:schemaRef ds:uri="http://schemas.microsoft.com/office/2006/metadata/properties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8B15B39-A4EA-4C91-8AA4-AEC300C832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178B7E-3BFF-48B3-A241-1E259230C6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c4d22f-7f3b-4b8b-95ca-0cd6b3326c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4244</TotalTime>
  <Words>2138</Words>
  <Application>Microsoft Office PowerPoint</Application>
  <PresentationFormat>Po meri</PresentationFormat>
  <Paragraphs>308</Paragraphs>
  <Slides>17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17</vt:i4>
      </vt:variant>
    </vt:vector>
  </HeadingPairs>
  <TitlesOfParts>
    <vt:vector size="23" baseType="lpstr">
      <vt:lpstr>Aptos Display</vt:lpstr>
      <vt:lpstr>Arial</vt:lpstr>
      <vt:lpstr>Calibri</vt:lpstr>
      <vt:lpstr>Calibri Light</vt:lpstr>
      <vt:lpstr>Wingdings</vt:lpstr>
      <vt:lpstr>Office Theme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Montaza2015</dc:creator>
  <cp:lastModifiedBy>Kupljen Marko</cp:lastModifiedBy>
  <cp:revision>91</cp:revision>
  <cp:lastPrinted>2026-05-22T13:14:10Z</cp:lastPrinted>
  <dcterms:created xsi:type="dcterms:W3CDTF">2025-08-12T06:30:02Z</dcterms:created>
  <dcterms:modified xsi:type="dcterms:W3CDTF">2026-05-28T08:57:01Z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2025-08-11T00:00:00Z</vt:filetime>
  </property>
  <property fmtid="{D5CDD505-2E9C-101B-9397-08002B2CF9AE}" pid="3" name="Creator">
    <vt:lpwstr>Adobe InDesign 20.5 (Macintosh)</vt:lpwstr>
  </property>
  <property fmtid="{D5CDD505-2E9C-101B-9397-08002B2CF9AE}" pid="4" name="LastSaved">
    <vt:filetime>2025-08-12T00:00:00Z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0x010100EBD31CC1557F4044B362AA225A27D725</vt:lpwstr>
  </property>
</Properties>
</file>