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57" r:id="rId4"/>
    <p:sldId id="259" r:id="rId5"/>
    <p:sldId id="260" r:id="rId6"/>
    <p:sldId id="258" r:id="rId7"/>
  </p:sldIdLst>
  <p:sldSz cx="12192000" cy="6858000"/>
  <p:notesSz cx="6808788" cy="99409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avič Marn Tina" initials="GMT" lastIdx="1" clrIdx="0">
    <p:extLst>
      <p:ext uri="{19B8F6BF-5375-455C-9EA6-DF929625EA0E}">
        <p15:presenceInfo xmlns:p15="http://schemas.microsoft.com/office/powerpoint/2012/main" userId="S-1-5-21-2500916345-848104894-385942512-81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12" autoAdjust="0"/>
    <p:restoredTop sz="94660"/>
  </p:normalViewPr>
  <p:slideViewPr>
    <p:cSldViewPr snapToGrid="0">
      <p:cViewPr varScale="1">
        <p:scale>
          <a:sx n="155" d="100"/>
          <a:sy n="155" d="100"/>
        </p:scale>
        <p:origin x="114"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15T09:54:51.573" idx="1">
    <p:pos x="7665" y="-387"/>
    <p:text>fgfgfgf</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0AF22-B6C4-4C36-A215-72C031FB1EF9}" type="doc">
      <dgm:prSet loTypeId="urn:microsoft.com/office/officeart/2005/8/layout/bProcess3" loCatId="process" qsTypeId="urn:microsoft.com/office/officeart/2005/8/quickstyle/simple4" qsCatId="simple" csTypeId="urn:microsoft.com/office/officeart/2005/8/colors/accent1_2" csCatId="accent1" phldr="1"/>
      <dgm:spPr/>
      <dgm:t>
        <a:bodyPr/>
        <a:lstStyle/>
        <a:p>
          <a:endParaRPr lang="sl-SI"/>
        </a:p>
      </dgm:t>
    </dgm:pt>
    <dgm:pt modelId="{D6A7AF76-65B0-4E21-85AA-45546CF26AFC}">
      <dgm:prSet phldrT="[besedilo]" custT="1"/>
      <dgm:spPr>
        <a:solidFill>
          <a:schemeClr val="accent4"/>
        </a:solidFill>
        <a:ln>
          <a:solidFill>
            <a:schemeClr val="accent5"/>
          </a:solidFill>
        </a:ln>
      </dgm:spPr>
      <dgm:t>
        <a:bodyPr/>
        <a:lstStyle/>
        <a:p>
          <a:pPr algn="ctr"/>
          <a:r>
            <a:rPr lang="sl-SI" sz="1400" dirty="0">
              <a:solidFill>
                <a:schemeClr val="tx1"/>
              </a:solidFill>
            </a:rPr>
            <a:t>PRIPRAVA PREDLOGA RAZPISA S STRANI URADNE OSEBE </a:t>
          </a:r>
        </a:p>
        <a:p>
          <a:pPr algn="just"/>
          <a:r>
            <a:rPr lang="sl-SI" sz="800" dirty="0">
              <a:solidFill>
                <a:schemeClr val="bg1"/>
              </a:solidFill>
            </a:rPr>
            <a:t>Predlog razpisa pripravi uradna oseba  - zaposleni na ARIS, ki ga direktor imenuje za skrbnika razpisa.</a:t>
          </a:r>
        </a:p>
        <a:p>
          <a:pPr algn="l"/>
          <a:r>
            <a:rPr lang="sl-SI" sz="800" dirty="0">
              <a:solidFill>
                <a:schemeClr val="bg1"/>
              </a:solidFill>
            </a:rPr>
            <a:t>Predlog razpisa obravnava ZSA.</a:t>
          </a:r>
        </a:p>
      </dgm:t>
    </dgm:pt>
    <dgm:pt modelId="{08CC001A-2E1D-4935-83E1-F6863C5577C3}" type="parTrans" cxnId="{FE41D6E3-7DA6-40F6-8028-CB6E30DF5A61}">
      <dgm:prSet/>
      <dgm:spPr/>
      <dgm:t>
        <a:bodyPr/>
        <a:lstStyle/>
        <a:p>
          <a:endParaRPr lang="sl-SI"/>
        </a:p>
      </dgm:t>
    </dgm:pt>
    <dgm:pt modelId="{CABE8774-3F02-4833-89E4-091DA075697C}" type="sibTrans" cxnId="{FE41D6E3-7DA6-40F6-8028-CB6E30DF5A61}">
      <dgm:prSet/>
      <dgm:spPr/>
      <dgm:t>
        <a:bodyPr/>
        <a:lstStyle/>
        <a:p>
          <a:endParaRPr lang="sl-SI"/>
        </a:p>
      </dgm:t>
    </dgm:pt>
    <dgm:pt modelId="{65B7F6D8-ECD0-42A9-8DB2-05F779926CB2}">
      <dgm:prSet phldrT="[besedilo]" custT="1"/>
      <dgm:spPr/>
      <dgm:t>
        <a:bodyPr/>
        <a:lstStyle/>
        <a:p>
          <a:pPr algn="ctr"/>
          <a:r>
            <a:rPr lang="sl-SI" sz="1400" dirty="0"/>
            <a:t>NAJAVA NAČRTA VSEH RAZPISOV ZA TEKOČE LETO IN OBJAVA RAZPISA NA SPLETNI STRANI ARIS</a:t>
          </a:r>
        </a:p>
        <a:p>
          <a:pPr algn="ctr"/>
          <a:r>
            <a:rPr lang="sl-SI" sz="800" dirty="0">
              <a:solidFill>
                <a:schemeClr val="tx1"/>
              </a:solidFill>
            </a:rPr>
            <a:t>Sklep za objavo razpisa sprejme direktor.</a:t>
          </a:r>
        </a:p>
      </dgm:t>
    </dgm:pt>
    <dgm:pt modelId="{28028A74-5295-40F0-B0A6-85568C3D42E5}" type="parTrans" cxnId="{09361373-912E-4DF4-9218-35E13873DD3B}">
      <dgm:prSet/>
      <dgm:spPr/>
      <dgm:t>
        <a:bodyPr/>
        <a:lstStyle/>
        <a:p>
          <a:endParaRPr lang="sl-SI"/>
        </a:p>
      </dgm:t>
    </dgm:pt>
    <dgm:pt modelId="{27A7A8B1-ACF1-4B9F-9E40-13B4E4556A34}" type="sibTrans" cxnId="{09361373-912E-4DF4-9218-35E13873DD3B}">
      <dgm:prSet/>
      <dgm:spPr/>
      <dgm:t>
        <a:bodyPr/>
        <a:lstStyle/>
        <a:p>
          <a:endParaRPr lang="sl-SI"/>
        </a:p>
      </dgm:t>
    </dgm:pt>
    <dgm:pt modelId="{31E5E55A-B397-429D-98F1-A7BD0D6D23EC}">
      <dgm:prSet phldrT="[besedilo]" custT="1"/>
      <dgm:spPr/>
      <dgm:t>
        <a:bodyPr/>
        <a:lstStyle/>
        <a:p>
          <a:pPr algn="ctr"/>
          <a:r>
            <a:rPr lang="sl-SI" sz="1400" dirty="0"/>
            <a:t>OBRAVNAVA PRIJAV </a:t>
          </a:r>
        </a:p>
        <a:p>
          <a:pPr algn="just"/>
          <a:r>
            <a:rPr lang="sl-SI" sz="800" dirty="0">
              <a:solidFill>
                <a:schemeClr val="tx1"/>
              </a:solidFill>
            </a:rPr>
            <a:t>Nepopolne prijave in formalno nepopolne prijave, katerih prijavitelj ne dopolni v roku, direktor ali z njegove strani pooblaščena oseba, s sklepom zavrže.</a:t>
          </a:r>
        </a:p>
        <a:p>
          <a:pPr algn="just"/>
          <a:r>
            <a:rPr lang="sl-SI" sz="800" dirty="0">
              <a:solidFill>
                <a:schemeClr val="tx1"/>
              </a:solidFill>
            </a:rPr>
            <a:t>V kolikor formalno popolne prijave ne poda upravičen prijavitelj ali če prijava ne izpolnjuje vseh razpisnih pogojev, jo direktor, ali z njegove strani pooblaščena oseba,  s sklepom o zavrne.</a:t>
          </a:r>
        </a:p>
        <a:p>
          <a:pPr algn="just"/>
          <a:endParaRPr lang="sl-SI" sz="900" dirty="0"/>
        </a:p>
      </dgm:t>
    </dgm:pt>
    <dgm:pt modelId="{DFB7A735-02D5-4F55-9884-DA817FDDD48F}" type="parTrans" cxnId="{5E3DAAEB-272F-42F8-939E-0CA0C8283082}">
      <dgm:prSet/>
      <dgm:spPr/>
      <dgm:t>
        <a:bodyPr/>
        <a:lstStyle/>
        <a:p>
          <a:endParaRPr lang="sl-SI"/>
        </a:p>
      </dgm:t>
    </dgm:pt>
    <dgm:pt modelId="{8BEDB59B-C734-402D-9B7A-71F36ED9CD79}" type="sibTrans" cxnId="{5E3DAAEB-272F-42F8-939E-0CA0C8283082}">
      <dgm:prSet/>
      <dgm:spPr/>
      <dgm:t>
        <a:bodyPr/>
        <a:lstStyle/>
        <a:p>
          <a:endParaRPr lang="sl-SI"/>
        </a:p>
      </dgm:t>
    </dgm:pt>
    <dgm:pt modelId="{F55AC641-EF0E-4BE2-BEA8-76A07D95D790}">
      <dgm:prSet phldrT="[besedilo]" custT="1"/>
      <dgm:spPr/>
      <dgm:t>
        <a:bodyPr/>
        <a:lstStyle/>
        <a:p>
          <a:pPr algn="ctr"/>
          <a:endParaRPr lang="sl-SI" sz="1200" dirty="0"/>
        </a:p>
        <a:p>
          <a:pPr algn="ctr"/>
          <a:r>
            <a:rPr lang="sl-SI" sz="1400" dirty="0"/>
            <a:t>OCENJEVANJE PRIJAV S STRANI STROKOVNIH TELES ZSA ALI RECENZENTOV</a:t>
          </a:r>
        </a:p>
        <a:p>
          <a:pPr algn="just"/>
          <a:r>
            <a:rPr lang="sl-SI" sz="800" dirty="0">
              <a:solidFill>
                <a:schemeClr val="tx1"/>
              </a:solidFill>
            </a:rPr>
            <a:t>Prijave ocenjujejo:</a:t>
          </a:r>
        </a:p>
        <a:p>
          <a:pPr algn="just"/>
          <a:r>
            <a:rPr lang="sl-SI" sz="800" dirty="0">
              <a:solidFill>
                <a:schemeClr val="tx1"/>
              </a:solidFill>
            </a:rPr>
            <a:t>* strokovna telesa ZSA:</a:t>
          </a:r>
        </a:p>
        <a:p>
          <a:pPr algn="just"/>
          <a:r>
            <a:rPr lang="sl-SI" sz="800" dirty="0">
              <a:solidFill>
                <a:schemeClr val="tx1"/>
              </a:solidFill>
            </a:rPr>
            <a:t>- zunanji ekspertni panel (ZEP):  za posamezne razpise jih imenuje ZSA,</a:t>
          </a:r>
        </a:p>
        <a:p>
          <a:pPr algn="just"/>
          <a:r>
            <a:rPr lang="sl-SI" sz="800" dirty="0">
              <a:solidFill>
                <a:schemeClr val="tx1"/>
              </a:solidFill>
            </a:rPr>
            <a:t>- mednarodni panel: sestavljen iz članov ZEP in tujih recenzentov (predlaga jih ZEP) imenuje ZSA.</a:t>
          </a:r>
        </a:p>
        <a:p>
          <a:pPr algn="just"/>
          <a:r>
            <a:rPr lang="sl-SI" sz="800" dirty="0">
              <a:solidFill>
                <a:schemeClr val="tx1"/>
              </a:solidFill>
            </a:rPr>
            <a:t>* recenzenti: slovenski ali tuji recenzenti, ki jih imenuje ZEP.</a:t>
          </a:r>
        </a:p>
        <a:p>
          <a:pPr algn="just"/>
          <a:r>
            <a:rPr lang="sl-SI" sz="800" dirty="0">
              <a:solidFill>
                <a:schemeClr val="bg1"/>
              </a:solidFill>
            </a:rPr>
            <a:t>V primeru, da prijave ocenjujejo tuji recenzenti, STROKOVNI NADZOR nad ocenjevanjem opravljajo ZNANSTVENI UREDNIKI.</a:t>
          </a:r>
        </a:p>
        <a:p>
          <a:pPr algn="l"/>
          <a:endParaRPr lang="sl-SI" sz="900" dirty="0"/>
        </a:p>
      </dgm:t>
    </dgm:pt>
    <dgm:pt modelId="{CEB13FE6-1C45-4440-ACD1-2F815A16346F}" type="parTrans" cxnId="{E5264336-616F-41BA-8958-C15780EBA366}">
      <dgm:prSet/>
      <dgm:spPr/>
      <dgm:t>
        <a:bodyPr/>
        <a:lstStyle/>
        <a:p>
          <a:endParaRPr lang="sl-SI"/>
        </a:p>
      </dgm:t>
    </dgm:pt>
    <dgm:pt modelId="{16FADE09-E12F-4E13-8AE3-2C0F515F8892}" type="sibTrans" cxnId="{E5264336-616F-41BA-8958-C15780EBA366}">
      <dgm:prSet/>
      <dgm:spPr/>
      <dgm:t>
        <a:bodyPr/>
        <a:lstStyle/>
        <a:p>
          <a:endParaRPr lang="sl-SI"/>
        </a:p>
      </dgm:t>
    </dgm:pt>
    <dgm:pt modelId="{75FDD750-127D-42A8-8E15-72EC2950E301}">
      <dgm:prSet phldrT="[besedilo]" custT="1"/>
      <dgm:spPr/>
      <dgm:t>
        <a:bodyPr/>
        <a:lstStyle/>
        <a:p>
          <a:pPr algn="ctr"/>
          <a:endParaRPr lang="sl-SI" sz="1200" dirty="0"/>
        </a:p>
        <a:p>
          <a:pPr algn="ctr"/>
          <a:endParaRPr lang="sl-SI" sz="1200" dirty="0"/>
        </a:p>
        <a:p>
          <a:pPr algn="ctr"/>
          <a:r>
            <a:rPr lang="sl-SI" sz="1400" dirty="0"/>
            <a:t>OBLIKOVANJE PREDLOGA PREDNOSTNEGA SEZNAMA PRIJAV  </a:t>
          </a:r>
        </a:p>
        <a:p>
          <a:pPr algn="just"/>
          <a:r>
            <a:rPr lang="sl-SI" sz="800" dirty="0">
              <a:solidFill>
                <a:schemeClr val="tx1"/>
              </a:solidFill>
            </a:rPr>
            <a:t>Predlog prednostnega seznama prijav za (so)financiranje aktivnosti znanstvenoraziskovalne dejavnosti oblikujejo STROKOVNA TELESA ZSA (ZEP, strokovna komisija ali mednarodni panel), glede na rezultat ocenjevanja (evalvacije), vključno s predlogom višine dodeljenih finančnih sredstev.</a:t>
          </a:r>
        </a:p>
        <a:p>
          <a:pPr algn="just"/>
          <a:endParaRPr lang="sl-SI" sz="800" dirty="0"/>
        </a:p>
        <a:p>
          <a:pPr algn="just"/>
          <a:endParaRPr lang="sl-SI" sz="800" dirty="0"/>
        </a:p>
        <a:p>
          <a:pPr algn="just"/>
          <a:endParaRPr lang="sl-SI" sz="800" dirty="0"/>
        </a:p>
        <a:p>
          <a:r>
            <a:rPr lang="sl-SI" sz="1000" dirty="0"/>
            <a:t> </a:t>
          </a:r>
        </a:p>
      </dgm:t>
    </dgm:pt>
    <dgm:pt modelId="{FE60D158-6FAB-4F86-B9AD-384D15CCA7C6}" type="parTrans" cxnId="{453076A6-5722-44C3-B677-8A5C3DFB0162}">
      <dgm:prSet/>
      <dgm:spPr/>
      <dgm:t>
        <a:bodyPr/>
        <a:lstStyle/>
        <a:p>
          <a:endParaRPr lang="sl-SI"/>
        </a:p>
      </dgm:t>
    </dgm:pt>
    <dgm:pt modelId="{97E03ABC-58D7-4ADC-86F5-7DD6EBEBD5DF}" type="sibTrans" cxnId="{453076A6-5722-44C3-B677-8A5C3DFB0162}">
      <dgm:prSet/>
      <dgm:spPr/>
      <dgm:t>
        <a:bodyPr/>
        <a:lstStyle/>
        <a:p>
          <a:endParaRPr lang="sl-SI"/>
        </a:p>
      </dgm:t>
    </dgm:pt>
    <dgm:pt modelId="{4CDE0553-A048-41D3-8F3C-8859D481B6E6}">
      <dgm:prSet custT="1"/>
      <dgm:spPr/>
      <dgm:t>
        <a:bodyPr/>
        <a:lstStyle/>
        <a:p>
          <a:pPr algn="ctr"/>
          <a:r>
            <a:rPr lang="sl-SI" sz="1400" dirty="0">
              <a:solidFill>
                <a:schemeClr val="bg1"/>
              </a:solidFill>
            </a:rPr>
            <a:t>OBRAVNAVA PREDLOGA PREDNOSTNEGA SEZNAMA PRIJAV</a:t>
          </a:r>
        </a:p>
        <a:p>
          <a:pPr algn="ctr"/>
          <a:r>
            <a:rPr lang="sl-SI" sz="1400" dirty="0">
              <a:solidFill>
                <a:schemeClr val="bg1"/>
              </a:solidFill>
            </a:rPr>
            <a:t>in </a:t>
          </a:r>
        </a:p>
        <a:p>
          <a:pPr algn="ctr"/>
          <a:r>
            <a:rPr lang="sl-SI" sz="1400" dirty="0">
              <a:solidFill>
                <a:schemeClr val="bg1"/>
              </a:solidFill>
            </a:rPr>
            <a:t>SPREJEM PREDLOGA SKLEPA  IZBORU PRIJAV </a:t>
          </a:r>
        </a:p>
        <a:p>
          <a:pPr algn="ctr"/>
          <a:r>
            <a:rPr lang="sl-SI" sz="1400" dirty="0">
              <a:solidFill>
                <a:schemeClr val="bg1"/>
              </a:solidFill>
            </a:rPr>
            <a:t>s strani ZSA</a:t>
          </a:r>
        </a:p>
      </dgm:t>
    </dgm:pt>
    <dgm:pt modelId="{169D4AAA-4258-4C00-9376-D93D30D45783}" type="parTrans" cxnId="{E8AFB03B-75AA-4EDB-9779-D85B63F25322}">
      <dgm:prSet/>
      <dgm:spPr/>
      <dgm:t>
        <a:bodyPr/>
        <a:lstStyle/>
        <a:p>
          <a:endParaRPr lang="sl-SI"/>
        </a:p>
      </dgm:t>
    </dgm:pt>
    <dgm:pt modelId="{CAC7D9B1-BD0B-42D4-9EFB-474FC694D605}" type="sibTrans" cxnId="{E8AFB03B-75AA-4EDB-9779-D85B63F25322}">
      <dgm:prSet/>
      <dgm:spPr/>
      <dgm:t>
        <a:bodyPr/>
        <a:lstStyle/>
        <a:p>
          <a:endParaRPr lang="sl-SI"/>
        </a:p>
      </dgm:t>
    </dgm:pt>
    <dgm:pt modelId="{ED1600B9-7614-43F7-8BF7-B030C2D25616}">
      <dgm:prSet custT="1"/>
      <dgm:spPr>
        <a:solidFill>
          <a:schemeClr val="accent1"/>
        </a:solidFill>
      </dgm:spPr>
      <dgm:t>
        <a:bodyPr/>
        <a:lstStyle/>
        <a:p>
          <a:pPr algn="ctr"/>
          <a:r>
            <a:rPr lang="sl-SI" sz="1400" dirty="0">
              <a:solidFill>
                <a:schemeClr val="bg1"/>
              </a:solidFill>
            </a:rPr>
            <a:t>SPREJEM SKLEPA O IZBORU PRIJAV S STRANI DIREKTORJA ARIS</a:t>
          </a:r>
        </a:p>
        <a:p>
          <a:pPr algn="ctr"/>
          <a:r>
            <a:rPr lang="sl-SI" sz="1400" dirty="0">
              <a:solidFill>
                <a:schemeClr val="bg1"/>
              </a:solidFill>
            </a:rPr>
            <a:t>in</a:t>
          </a:r>
        </a:p>
        <a:p>
          <a:pPr algn="ctr"/>
          <a:r>
            <a:rPr lang="sl-SI" sz="1400" dirty="0">
              <a:solidFill>
                <a:schemeClr val="bg1"/>
              </a:solidFill>
            </a:rPr>
            <a:t>OBJAVA REZULTATOV IZBORA PRIJAV NA SPLETNI STRANI ARIS </a:t>
          </a:r>
        </a:p>
        <a:p>
          <a:pPr algn="just"/>
          <a:r>
            <a:rPr lang="sl-SI" sz="800" dirty="0">
              <a:solidFill>
                <a:schemeClr val="tx1"/>
              </a:solidFill>
            </a:rPr>
            <a:t>Sklep sprejme direktor na podlagi predloga sklepa ZSA in z njim odloči ali izbere oziroma ne izbere za (so)financiranje. Sklep se pošlje prijaviteljem. </a:t>
          </a:r>
        </a:p>
      </dgm:t>
    </dgm:pt>
    <dgm:pt modelId="{4D5FC92F-A67B-4FDF-A37A-4F5C2BDBCDE5}" type="parTrans" cxnId="{DA8468DF-5815-4818-9C12-37CCC110E696}">
      <dgm:prSet/>
      <dgm:spPr/>
      <dgm:t>
        <a:bodyPr/>
        <a:lstStyle/>
        <a:p>
          <a:endParaRPr lang="sl-SI"/>
        </a:p>
      </dgm:t>
    </dgm:pt>
    <dgm:pt modelId="{D82D9E4C-3886-4332-8B4A-8E572682FC7B}" type="sibTrans" cxnId="{DA8468DF-5815-4818-9C12-37CCC110E696}">
      <dgm:prSet/>
      <dgm:spPr/>
      <dgm:t>
        <a:bodyPr/>
        <a:lstStyle/>
        <a:p>
          <a:endParaRPr lang="sl-SI"/>
        </a:p>
      </dgm:t>
    </dgm:pt>
    <dgm:pt modelId="{8E438F60-82F3-4891-8E1D-AF7C1F159CF7}">
      <dgm:prSet custT="1"/>
      <dgm:spPr/>
      <dgm:t>
        <a:bodyPr/>
        <a:lstStyle/>
        <a:p>
          <a:pPr algn="l"/>
          <a:r>
            <a:rPr lang="sl-SI" sz="1200" dirty="0"/>
            <a:t>PRAVNA SREDSTVA:</a:t>
          </a:r>
        </a:p>
        <a:p>
          <a:pPr algn="l"/>
          <a:r>
            <a:rPr lang="sl-SI" sz="900" dirty="0">
              <a:solidFill>
                <a:schemeClr val="tx1"/>
              </a:solidFill>
            </a:rPr>
            <a:t>-  UGOVOR PRED EVALVACIJSKIM POSTOPKOM </a:t>
          </a:r>
        </a:p>
        <a:p>
          <a:pPr algn="l"/>
          <a:r>
            <a:rPr lang="sl-SI" sz="900" dirty="0">
              <a:solidFill>
                <a:schemeClr val="tx1"/>
              </a:solidFill>
            </a:rPr>
            <a:t>-  UGOVOR PO EVALVACIJSKEM POSTOPKU </a:t>
          </a:r>
        </a:p>
        <a:p>
          <a:pPr algn="l"/>
          <a:r>
            <a:rPr lang="sl-SI" sz="800" dirty="0">
              <a:solidFill>
                <a:schemeClr val="tx1"/>
              </a:solidFill>
            </a:rPr>
            <a:t>Predlog odločitve v obeh ugovornih postopkih pripravi KOMISIJA, imenovana s strani direktorja ARIS. Slednji predlog odločitve o ugovoru pošlje v sprejem upravnemu odboru ARIS.</a:t>
          </a:r>
        </a:p>
        <a:p>
          <a:pPr algn="l"/>
          <a:r>
            <a:rPr lang="sl-SI" sz="800" dirty="0">
              <a:solidFill>
                <a:schemeClr val="tx1"/>
              </a:solidFill>
            </a:rPr>
            <a:t>Zoper odločitev upravnega odbora ARIS ni dopustna pritožba, dopusten pa je upravni spor. </a:t>
          </a:r>
        </a:p>
      </dgm:t>
    </dgm:pt>
    <dgm:pt modelId="{60B2986E-717B-4CB1-81E3-88FD6C61D06B}" type="parTrans" cxnId="{279048C5-D43E-4434-A9C0-B97A1C75928C}">
      <dgm:prSet/>
      <dgm:spPr/>
      <dgm:t>
        <a:bodyPr/>
        <a:lstStyle/>
        <a:p>
          <a:endParaRPr lang="sl-SI"/>
        </a:p>
      </dgm:t>
    </dgm:pt>
    <dgm:pt modelId="{9DFA1CF3-980D-4209-AE05-469F49BD73F3}" type="sibTrans" cxnId="{279048C5-D43E-4434-A9C0-B97A1C75928C}">
      <dgm:prSet/>
      <dgm:spPr/>
      <dgm:t>
        <a:bodyPr/>
        <a:lstStyle/>
        <a:p>
          <a:endParaRPr lang="sl-SI"/>
        </a:p>
      </dgm:t>
    </dgm:pt>
    <dgm:pt modelId="{DAB37ED8-D4DB-4E81-8C4B-1F837D57680C}">
      <dgm:prSet custT="1"/>
      <dgm:spPr>
        <a:solidFill>
          <a:schemeClr val="accent1"/>
        </a:solidFill>
      </dgm:spPr>
      <dgm:t>
        <a:bodyPr/>
        <a:lstStyle/>
        <a:p>
          <a:pPr algn="l"/>
          <a:r>
            <a:rPr lang="sl-SI" sz="800" dirty="0">
              <a:solidFill>
                <a:schemeClr val="tx1"/>
              </a:solidFill>
            </a:rPr>
            <a:t>STALNA STROKOVNA TELESA (ZSV): </a:t>
          </a:r>
        </a:p>
        <a:p>
          <a:pPr algn="just"/>
          <a:r>
            <a:rPr lang="sl-SI" sz="800" dirty="0">
              <a:solidFill>
                <a:schemeClr val="tx1"/>
              </a:solidFill>
            </a:rPr>
            <a:t>-  na podlagi vmesnih in zaključnih poročil o delu ter poročil o porabljenih sredstvih spremljajo, analizirajo in nadzorujejo izvajanje v (so)financiranje sprejetih aktivnosti znanstvenoraziskovalne dejavnosti v vseh fazah njihovega poteka,</a:t>
          </a:r>
        </a:p>
        <a:p>
          <a:pPr algn="just"/>
          <a:r>
            <a:rPr lang="sl-SI" sz="800" dirty="0">
              <a:solidFill>
                <a:schemeClr val="tx1"/>
              </a:solidFill>
            </a:rPr>
            <a:t>- opravljajo druga dela v skladu s 5. členom Splošnega akta o strokovnih telesih ARRS.</a:t>
          </a:r>
        </a:p>
        <a:p>
          <a:pPr algn="l"/>
          <a:endParaRPr lang="sl-SI" sz="1000" dirty="0"/>
        </a:p>
      </dgm:t>
    </dgm:pt>
    <dgm:pt modelId="{C3819632-ABC9-4F08-A788-978A94C0464E}" type="parTrans" cxnId="{CD1DC328-B5CD-464B-B2C0-D8193746EB95}">
      <dgm:prSet/>
      <dgm:spPr/>
      <dgm:t>
        <a:bodyPr/>
        <a:lstStyle/>
        <a:p>
          <a:endParaRPr lang="sl-SI"/>
        </a:p>
      </dgm:t>
    </dgm:pt>
    <dgm:pt modelId="{4D83D568-CF6D-401C-9768-C6BA94965E94}" type="sibTrans" cxnId="{CD1DC328-B5CD-464B-B2C0-D8193746EB95}">
      <dgm:prSet/>
      <dgm:spPr/>
      <dgm:t>
        <a:bodyPr/>
        <a:lstStyle/>
        <a:p>
          <a:endParaRPr lang="sl-SI"/>
        </a:p>
      </dgm:t>
    </dgm:pt>
    <dgm:pt modelId="{425C922B-8382-432D-8BB8-FB0E6C722AA2}">
      <dgm:prSet phldrT="[besedilo]" custT="1"/>
      <dgm:spPr/>
      <dgm:t>
        <a:bodyPr/>
        <a:lstStyle/>
        <a:p>
          <a:pPr algn="just"/>
          <a:endParaRPr lang="sl-SI" sz="800" dirty="0"/>
        </a:p>
        <a:p>
          <a:pPr algn="just"/>
          <a:r>
            <a:rPr lang="sl-SI" sz="800" u="sng" dirty="0">
              <a:solidFill>
                <a:schemeClr val="tx1"/>
              </a:solidFill>
            </a:rPr>
            <a:t>Naloge ZEP:</a:t>
          </a:r>
        </a:p>
        <a:p>
          <a:pPr algn="just"/>
          <a:r>
            <a:rPr lang="sl-SI" sz="800" dirty="0">
              <a:solidFill>
                <a:schemeClr val="tx1"/>
              </a:solidFill>
            </a:rPr>
            <a:t>-  imenovanje recenzentov za ocenjevanje predlogov aktivnosti znanstvenoraziskovalne dejavnosti,</a:t>
          </a:r>
        </a:p>
        <a:p>
          <a:pPr algn="just"/>
          <a:r>
            <a:rPr lang="sl-SI" sz="800" dirty="0">
              <a:solidFill>
                <a:schemeClr val="tx1"/>
              </a:solidFill>
            </a:rPr>
            <a:t>- OBLIKOVANJE PREDLOGA PREDNOSTNEGA SEZNAMA PRIJAV,</a:t>
          </a:r>
        </a:p>
        <a:p>
          <a:pPr algn="just"/>
          <a:r>
            <a:rPr lang="sl-SI" sz="800" dirty="0">
              <a:solidFill>
                <a:schemeClr val="tx1"/>
              </a:solidFill>
            </a:rPr>
            <a:t>- druge naloge v skladu z  8. členom Splošnega akta o strokovnih telesih ARRS.</a:t>
          </a:r>
        </a:p>
        <a:p>
          <a:pPr algn="just"/>
          <a:r>
            <a:rPr lang="sl-SI" sz="800" u="sng" dirty="0">
              <a:solidFill>
                <a:schemeClr val="tx1"/>
              </a:solidFill>
            </a:rPr>
            <a:t>Naloge mednarodnega panela:</a:t>
          </a:r>
        </a:p>
        <a:p>
          <a:pPr algn="just"/>
          <a:r>
            <a:rPr lang="sl-SI" sz="800" dirty="0">
              <a:solidFill>
                <a:schemeClr val="tx1"/>
              </a:solidFill>
            </a:rPr>
            <a:t>-  OBLIKOVANJE PREDLOGA PREDNOSTNEGA SEZNAMA PRIJAV,</a:t>
          </a:r>
        </a:p>
        <a:p>
          <a:pPr algn="just"/>
          <a:r>
            <a:rPr lang="sl-SI" sz="800" dirty="0">
              <a:solidFill>
                <a:schemeClr val="tx1"/>
              </a:solidFill>
            </a:rPr>
            <a:t>- druge naloge v skladu s 76. členom Splošnega akta o strokovnih telesih ARRS.</a:t>
          </a:r>
        </a:p>
        <a:p>
          <a:pPr algn="just"/>
          <a:r>
            <a:rPr lang="sl-SI" sz="800" u="sng" dirty="0">
              <a:solidFill>
                <a:schemeClr val="tx1"/>
              </a:solidFill>
            </a:rPr>
            <a:t>Naloge recenzentov:</a:t>
          </a:r>
        </a:p>
        <a:p>
          <a:pPr algn="just"/>
          <a:r>
            <a:rPr lang="sl-SI" sz="800" dirty="0">
              <a:solidFill>
                <a:schemeClr val="tx1"/>
              </a:solidFill>
            </a:rPr>
            <a:t>- izdelava ocene za posamezno prijavo,</a:t>
          </a:r>
        </a:p>
        <a:p>
          <a:pPr algn="just"/>
          <a:r>
            <a:rPr lang="sl-SI" sz="800" dirty="0">
              <a:solidFill>
                <a:schemeClr val="tx1"/>
              </a:solidFill>
            </a:rPr>
            <a:t>- sodelovanje pri pripravi usklajene ocene,</a:t>
          </a:r>
        </a:p>
        <a:p>
          <a:pPr algn="just"/>
          <a:r>
            <a:rPr lang="sl-SI" sz="800" dirty="0">
              <a:solidFill>
                <a:schemeClr val="tx1"/>
              </a:solidFill>
            </a:rPr>
            <a:t>- druge naloge v skladu s 26. členom Splošnega akta o strokovnih telesih ARRS.</a:t>
          </a:r>
        </a:p>
        <a:p>
          <a:pPr algn="ctr"/>
          <a:endParaRPr lang="sl-SI" sz="800" dirty="0"/>
        </a:p>
      </dgm:t>
    </dgm:pt>
    <dgm:pt modelId="{1A86183A-FF45-4A12-B4A3-EF90F5EA9565}" type="sibTrans" cxnId="{E7D9C510-553E-49A7-AF16-DA810F9C970A}">
      <dgm:prSet/>
      <dgm:spPr/>
      <dgm:t>
        <a:bodyPr/>
        <a:lstStyle/>
        <a:p>
          <a:endParaRPr lang="sl-SI"/>
        </a:p>
      </dgm:t>
    </dgm:pt>
    <dgm:pt modelId="{86281D58-15BF-44A2-BB03-04B8748331C6}" type="parTrans" cxnId="{E7D9C510-553E-49A7-AF16-DA810F9C970A}">
      <dgm:prSet/>
      <dgm:spPr/>
      <dgm:t>
        <a:bodyPr/>
        <a:lstStyle/>
        <a:p>
          <a:endParaRPr lang="sl-SI"/>
        </a:p>
      </dgm:t>
    </dgm:pt>
    <dgm:pt modelId="{C2CD32ED-DD78-4FE9-AB65-ADA59C960E83}">
      <dgm:prSet custT="1"/>
      <dgm:spPr>
        <a:solidFill>
          <a:schemeClr val="accent4"/>
        </a:solidFill>
      </dgm:spPr>
      <dgm:t>
        <a:bodyPr/>
        <a:lstStyle/>
        <a:p>
          <a:pPr algn="ctr"/>
          <a:endParaRPr lang="sl-SI" sz="1000" dirty="0">
            <a:solidFill>
              <a:schemeClr val="tx1"/>
            </a:solidFill>
          </a:endParaRPr>
        </a:p>
        <a:p>
          <a:pPr algn="ctr"/>
          <a:r>
            <a:rPr lang="sl-SI" sz="1400" dirty="0">
              <a:solidFill>
                <a:schemeClr val="tx1"/>
              </a:solidFill>
            </a:rPr>
            <a:t>SKLENITEV POGODBE O IZVAJANJU IN (SO)FINANCIRANJU Z IZBRANIM PRIJAVITELJEM</a:t>
          </a:r>
        </a:p>
        <a:p>
          <a:pPr algn="just"/>
          <a:r>
            <a:rPr lang="sl-SI" sz="800" dirty="0"/>
            <a:t>Za izbrane aktivnosti znanstvenoraziskovalne dejavnosti prijavitelji sklenejo pogodbo z ARIS v roku 3 mesecev od prejema sklepa.</a:t>
          </a:r>
          <a:endParaRPr lang="sl-SI" sz="800" dirty="0">
            <a:solidFill>
              <a:schemeClr val="bg1"/>
            </a:solidFill>
          </a:endParaRPr>
        </a:p>
      </dgm:t>
    </dgm:pt>
    <dgm:pt modelId="{112C07B3-9373-4B43-A6FC-75689A15F999}" type="parTrans" cxnId="{F145BDA4-86CB-4D5C-94E8-D731CC0666FC}">
      <dgm:prSet/>
      <dgm:spPr/>
      <dgm:t>
        <a:bodyPr/>
        <a:lstStyle/>
        <a:p>
          <a:endParaRPr lang="sl-SI"/>
        </a:p>
      </dgm:t>
    </dgm:pt>
    <dgm:pt modelId="{6F2E6038-50C9-4AE2-B301-5B8F31B718FB}" type="sibTrans" cxnId="{F145BDA4-86CB-4D5C-94E8-D731CC0666FC}">
      <dgm:prSet/>
      <dgm:spPr/>
      <dgm:t>
        <a:bodyPr/>
        <a:lstStyle/>
        <a:p>
          <a:endParaRPr lang="sl-SI"/>
        </a:p>
      </dgm:t>
    </dgm:pt>
    <dgm:pt modelId="{9ED7E5A4-3D65-4A73-8B63-E57EDC2CACB9}" type="pres">
      <dgm:prSet presAssocID="{C230AF22-B6C4-4C36-A215-72C031FB1EF9}" presName="Name0" presStyleCnt="0">
        <dgm:presLayoutVars>
          <dgm:dir/>
          <dgm:resizeHandles val="exact"/>
        </dgm:presLayoutVars>
      </dgm:prSet>
      <dgm:spPr/>
    </dgm:pt>
    <dgm:pt modelId="{3032D078-998F-4D37-915E-89A4A79CEFD3}" type="pres">
      <dgm:prSet presAssocID="{D6A7AF76-65B0-4E21-85AA-45546CF26AFC}" presName="node" presStyleLbl="node1" presStyleIdx="0" presStyleCnt="11" custScaleY="118040" custLinFactNeighborX="-234" custLinFactNeighborY="179">
        <dgm:presLayoutVars>
          <dgm:bulletEnabled val="1"/>
        </dgm:presLayoutVars>
      </dgm:prSet>
      <dgm:spPr>
        <a:prstGeom prst="roundRect">
          <a:avLst/>
        </a:prstGeom>
      </dgm:spPr>
    </dgm:pt>
    <dgm:pt modelId="{EFE7A270-7D44-404D-9AA1-D8EC5CB51B77}" type="pres">
      <dgm:prSet presAssocID="{CABE8774-3F02-4833-89E4-091DA075697C}" presName="sibTrans" presStyleLbl="sibTrans1D1" presStyleIdx="0" presStyleCnt="10"/>
      <dgm:spPr/>
    </dgm:pt>
    <dgm:pt modelId="{E7FD4220-BAB8-4066-8A16-42275E0DBDD7}" type="pres">
      <dgm:prSet presAssocID="{CABE8774-3F02-4833-89E4-091DA075697C}" presName="connectorText" presStyleLbl="sibTrans1D1" presStyleIdx="0" presStyleCnt="10"/>
      <dgm:spPr/>
    </dgm:pt>
    <dgm:pt modelId="{A1821FBE-9316-4C19-AF4B-5EDF757FC487}" type="pres">
      <dgm:prSet presAssocID="{65B7F6D8-ECD0-42A9-8DB2-05F779926CB2}" presName="node" presStyleLbl="node1" presStyleIdx="1" presStyleCnt="11" custScaleY="118693" custLinFactNeighborX="4305" custLinFactNeighborY="1">
        <dgm:presLayoutVars>
          <dgm:bulletEnabled val="1"/>
        </dgm:presLayoutVars>
      </dgm:prSet>
      <dgm:spPr>
        <a:prstGeom prst="roundRect">
          <a:avLst/>
        </a:prstGeom>
      </dgm:spPr>
    </dgm:pt>
    <dgm:pt modelId="{F009B8E6-49E5-4A43-A21B-AC3CD040D5E8}" type="pres">
      <dgm:prSet presAssocID="{27A7A8B1-ACF1-4B9F-9E40-13B4E4556A34}" presName="sibTrans" presStyleLbl="sibTrans1D1" presStyleIdx="1" presStyleCnt="10"/>
      <dgm:spPr/>
    </dgm:pt>
    <dgm:pt modelId="{A5944CB0-C77B-433E-9B74-DB2A1E33C240}" type="pres">
      <dgm:prSet presAssocID="{27A7A8B1-ACF1-4B9F-9E40-13B4E4556A34}" presName="connectorText" presStyleLbl="sibTrans1D1" presStyleIdx="1" presStyleCnt="10"/>
      <dgm:spPr/>
    </dgm:pt>
    <dgm:pt modelId="{3B0F7C52-C52E-4313-A744-19B4D03F89D7}" type="pres">
      <dgm:prSet presAssocID="{31E5E55A-B397-429D-98F1-A7BD0D6D23EC}" presName="node" presStyleLbl="node1" presStyleIdx="2" presStyleCnt="11" custScaleX="92465" custScaleY="122424" custLinFactNeighborX="934" custLinFactNeighborY="167">
        <dgm:presLayoutVars>
          <dgm:bulletEnabled val="1"/>
        </dgm:presLayoutVars>
      </dgm:prSet>
      <dgm:spPr>
        <a:prstGeom prst="roundRect">
          <a:avLst/>
        </a:prstGeom>
      </dgm:spPr>
    </dgm:pt>
    <dgm:pt modelId="{73BD2340-C997-4215-BC83-A0123706958F}" type="pres">
      <dgm:prSet presAssocID="{8BEDB59B-C734-402D-9B7A-71F36ED9CD79}" presName="sibTrans" presStyleLbl="sibTrans1D1" presStyleIdx="2" presStyleCnt="10"/>
      <dgm:spPr/>
    </dgm:pt>
    <dgm:pt modelId="{144A876D-AB14-4CFD-80DF-FE7CAD4FC2CE}" type="pres">
      <dgm:prSet presAssocID="{8BEDB59B-C734-402D-9B7A-71F36ED9CD79}" presName="connectorText" presStyleLbl="sibTrans1D1" presStyleIdx="2" presStyleCnt="10"/>
      <dgm:spPr/>
    </dgm:pt>
    <dgm:pt modelId="{C6C34346-39B2-437C-A1E0-4D062D091258}" type="pres">
      <dgm:prSet presAssocID="{F55AC641-EF0E-4BE2-BEA8-76A07D95D790}" presName="node" presStyleLbl="node1" presStyleIdx="3" presStyleCnt="11" custScaleX="86534" custScaleY="136830">
        <dgm:presLayoutVars>
          <dgm:bulletEnabled val="1"/>
        </dgm:presLayoutVars>
      </dgm:prSet>
      <dgm:spPr>
        <a:prstGeom prst="roundRect">
          <a:avLst/>
        </a:prstGeom>
      </dgm:spPr>
    </dgm:pt>
    <dgm:pt modelId="{EC5B4D0C-E793-4299-A4A6-5B9BBD8EEB8A}" type="pres">
      <dgm:prSet presAssocID="{16FADE09-E12F-4E13-8AE3-2C0F515F8892}" presName="sibTrans" presStyleLbl="sibTrans1D1" presStyleIdx="3" presStyleCnt="10"/>
      <dgm:spPr/>
    </dgm:pt>
    <dgm:pt modelId="{DF276138-8D7F-446A-A911-0480D6169615}" type="pres">
      <dgm:prSet presAssocID="{16FADE09-E12F-4E13-8AE3-2C0F515F8892}" presName="connectorText" presStyleLbl="sibTrans1D1" presStyleIdx="3" presStyleCnt="10"/>
      <dgm:spPr/>
    </dgm:pt>
    <dgm:pt modelId="{B6CFB6BB-8D49-46BD-B30D-AA9A7FF83F61}" type="pres">
      <dgm:prSet presAssocID="{75FDD750-127D-42A8-8E15-72EC2950E301}" presName="node" presStyleLbl="node1" presStyleIdx="4" presStyleCnt="11" custScaleX="99258" custScaleY="123012" custLinFactNeighborX="-295" custLinFactNeighborY="-371">
        <dgm:presLayoutVars>
          <dgm:bulletEnabled val="1"/>
        </dgm:presLayoutVars>
      </dgm:prSet>
      <dgm:spPr>
        <a:prstGeom prst="roundRect">
          <a:avLst/>
        </a:prstGeom>
      </dgm:spPr>
    </dgm:pt>
    <dgm:pt modelId="{9D9D48CD-D698-439B-9E2C-5B01AC697E6E}" type="pres">
      <dgm:prSet presAssocID="{97E03ABC-58D7-4ADC-86F5-7DD6EBEBD5DF}" presName="sibTrans" presStyleLbl="sibTrans1D1" presStyleIdx="4" presStyleCnt="10"/>
      <dgm:spPr/>
    </dgm:pt>
    <dgm:pt modelId="{02A485A7-E871-4C40-83C2-971019D28D13}" type="pres">
      <dgm:prSet presAssocID="{97E03ABC-58D7-4ADC-86F5-7DD6EBEBD5DF}" presName="connectorText" presStyleLbl="sibTrans1D1" presStyleIdx="4" presStyleCnt="10"/>
      <dgm:spPr/>
    </dgm:pt>
    <dgm:pt modelId="{78356512-84FB-400C-BE0D-398A9513FED6}" type="pres">
      <dgm:prSet presAssocID="{425C922B-8382-432D-8BB8-FB0E6C722AA2}" presName="node" presStyleLbl="node1" presStyleIdx="5" presStyleCnt="11" custScaleX="104141" custScaleY="128246" custLinFactNeighborX="-222" custLinFactNeighborY="0">
        <dgm:presLayoutVars>
          <dgm:bulletEnabled val="1"/>
        </dgm:presLayoutVars>
      </dgm:prSet>
      <dgm:spPr>
        <a:prstGeom prst="roundRect">
          <a:avLst/>
        </a:prstGeom>
      </dgm:spPr>
    </dgm:pt>
    <dgm:pt modelId="{B5FF65E1-2A36-495E-8023-7FED5A33B388}" type="pres">
      <dgm:prSet presAssocID="{1A86183A-FF45-4A12-B4A3-EF90F5EA9565}" presName="sibTrans" presStyleLbl="sibTrans1D1" presStyleIdx="5" presStyleCnt="10"/>
      <dgm:spPr/>
    </dgm:pt>
    <dgm:pt modelId="{1E4F7600-C552-41DF-8798-31E3B234C7A0}" type="pres">
      <dgm:prSet presAssocID="{1A86183A-FF45-4A12-B4A3-EF90F5EA9565}" presName="connectorText" presStyleLbl="sibTrans1D1" presStyleIdx="5" presStyleCnt="10"/>
      <dgm:spPr/>
    </dgm:pt>
    <dgm:pt modelId="{92C6E6CB-7B36-44E6-BEF0-3107B4D4BA32}" type="pres">
      <dgm:prSet presAssocID="{4CDE0553-A048-41D3-8F3C-8859D481B6E6}" presName="node" presStyleLbl="node1" presStyleIdx="6" presStyleCnt="11" custScaleX="90258" custScaleY="123524" custLinFactNeighborX="-1103" custLinFactNeighborY="245">
        <dgm:presLayoutVars>
          <dgm:bulletEnabled val="1"/>
        </dgm:presLayoutVars>
      </dgm:prSet>
      <dgm:spPr>
        <a:prstGeom prst="roundRect">
          <a:avLst/>
        </a:prstGeom>
      </dgm:spPr>
    </dgm:pt>
    <dgm:pt modelId="{A5DCC80C-722F-4AFC-BC42-93FDF504C88D}" type="pres">
      <dgm:prSet presAssocID="{CAC7D9B1-BD0B-42D4-9EFB-474FC694D605}" presName="sibTrans" presStyleLbl="sibTrans1D1" presStyleIdx="6" presStyleCnt="10"/>
      <dgm:spPr/>
    </dgm:pt>
    <dgm:pt modelId="{F36F0BEE-9ACF-4038-9852-871BC37C8DE0}" type="pres">
      <dgm:prSet presAssocID="{CAC7D9B1-BD0B-42D4-9EFB-474FC694D605}" presName="connectorText" presStyleLbl="sibTrans1D1" presStyleIdx="6" presStyleCnt="10"/>
      <dgm:spPr/>
    </dgm:pt>
    <dgm:pt modelId="{E576B1B6-6F58-4E2C-8C66-92348309E035}" type="pres">
      <dgm:prSet presAssocID="{ED1600B9-7614-43F7-8BF7-B030C2D25616}" presName="node" presStyleLbl="node1" presStyleIdx="7" presStyleCnt="11" custScaleX="87425" custScaleY="125175" custLinFactNeighborX="234" custLinFactNeighborY="351">
        <dgm:presLayoutVars>
          <dgm:bulletEnabled val="1"/>
        </dgm:presLayoutVars>
      </dgm:prSet>
      <dgm:spPr>
        <a:prstGeom prst="roundRect">
          <a:avLst/>
        </a:prstGeom>
      </dgm:spPr>
    </dgm:pt>
    <dgm:pt modelId="{EF5FD8F3-EF94-4231-BC88-E335F847F05A}" type="pres">
      <dgm:prSet presAssocID="{D82D9E4C-3886-4332-8B4A-8E572682FC7B}" presName="sibTrans" presStyleLbl="sibTrans1D1" presStyleIdx="7" presStyleCnt="10"/>
      <dgm:spPr/>
    </dgm:pt>
    <dgm:pt modelId="{87D8F898-B24B-4E98-8989-5FFF940A9ACB}" type="pres">
      <dgm:prSet presAssocID="{D82D9E4C-3886-4332-8B4A-8E572682FC7B}" presName="connectorText" presStyleLbl="sibTrans1D1" presStyleIdx="7" presStyleCnt="10"/>
      <dgm:spPr/>
    </dgm:pt>
    <dgm:pt modelId="{2CD42DA6-40ED-414A-9D10-0C04EB83B02F}" type="pres">
      <dgm:prSet presAssocID="{C2CD32ED-DD78-4FE9-AB65-ADA59C960E83}" presName="node" presStyleLbl="node1" presStyleIdx="8" presStyleCnt="11" custScaleY="117173" custLinFactNeighborX="-11896" custLinFactNeighborY="-16717">
        <dgm:presLayoutVars>
          <dgm:bulletEnabled val="1"/>
        </dgm:presLayoutVars>
      </dgm:prSet>
      <dgm:spPr>
        <a:prstGeom prst="roundRect">
          <a:avLst/>
        </a:prstGeom>
      </dgm:spPr>
    </dgm:pt>
    <dgm:pt modelId="{9B750FC2-9C4E-4141-A059-AD12D81A8B59}" type="pres">
      <dgm:prSet presAssocID="{6F2E6038-50C9-4AE2-B301-5B8F31B718FB}" presName="sibTrans" presStyleLbl="sibTrans1D1" presStyleIdx="8" presStyleCnt="10"/>
      <dgm:spPr/>
    </dgm:pt>
    <dgm:pt modelId="{AFCC7253-2882-469D-A2FA-1BAF02EE06FB}" type="pres">
      <dgm:prSet presAssocID="{6F2E6038-50C9-4AE2-B301-5B8F31B718FB}" presName="connectorText" presStyleLbl="sibTrans1D1" presStyleIdx="8" presStyleCnt="10"/>
      <dgm:spPr/>
    </dgm:pt>
    <dgm:pt modelId="{9ADF0598-4CCA-4C15-A860-406737080F14}" type="pres">
      <dgm:prSet presAssocID="{8E438F60-82F3-4891-8E1D-AF7C1F159CF7}" presName="node" presStyleLbl="node1" presStyleIdx="9" presStyleCnt="11" custScaleY="116477" custLinFactNeighborX="3196" custLinFactNeighborY="-16902">
        <dgm:presLayoutVars>
          <dgm:bulletEnabled val="1"/>
        </dgm:presLayoutVars>
      </dgm:prSet>
      <dgm:spPr>
        <a:prstGeom prst="roundRect">
          <a:avLst/>
        </a:prstGeom>
      </dgm:spPr>
    </dgm:pt>
    <dgm:pt modelId="{E630C156-3C9F-4868-B829-9599931B6815}" type="pres">
      <dgm:prSet presAssocID="{9DFA1CF3-980D-4209-AE05-469F49BD73F3}" presName="sibTrans" presStyleLbl="sibTrans1D1" presStyleIdx="9" presStyleCnt="10"/>
      <dgm:spPr/>
    </dgm:pt>
    <dgm:pt modelId="{99B433E7-020E-4FBD-AE66-326B0D2CE124}" type="pres">
      <dgm:prSet presAssocID="{9DFA1CF3-980D-4209-AE05-469F49BD73F3}" presName="connectorText" presStyleLbl="sibTrans1D1" presStyleIdx="9" presStyleCnt="10"/>
      <dgm:spPr/>
    </dgm:pt>
    <dgm:pt modelId="{F6E2D656-DF7D-47A7-B0C5-61F4E57D56FD}" type="pres">
      <dgm:prSet presAssocID="{DAB37ED8-D4DB-4E81-8C4B-1F837D57680C}" presName="node" presStyleLbl="node1" presStyleIdx="10" presStyleCnt="11" custScaleX="87535" custScaleY="115590" custLinFactNeighborX="-3670" custLinFactNeighborY="-16605">
        <dgm:presLayoutVars>
          <dgm:bulletEnabled val="1"/>
        </dgm:presLayoutVars>
      </dgm:prSet>
      <dgm:spPr>
        <a:prstGeom prst="roundRect">
          <a:avLst/>
        </a:prstGeom>
      </dgm:spPr>
    </dgm:pt>
  </dgm:ptLst>
  <dgm:cxnLst>
    <dgm:cxn modelId="{035C3704-DF26-478A-87BD-DF3042D54B33}" type="presOf" srcId="{27A7A8B1-ACF1-4B9F-9E40-13B4E4556A34}" destId="{F009B8E6-49E5-4A43-A21B-AC3CD040D5E8}" srcOrd="0" destOrd="0" presId="urn:microsoft.com/office/officeart/2005/8/layout/bProcess3"/>
    <dgm:cxn modelId="{5F879804-39FB-44BB-9EDB-66543481D0E5}" type="presOf" srcId="{6F2E6038-50C9-4AE2-B301-5B8F31B718FB}" destId="{9B750FC2-9C4E-4141-A059-AD12D81A8B59}" srcOrd="0" destOrd="0" presId="urn:microsoft.com/office/officeart/2005/8/layout/bProcess3"/>
    <dgm:cxn modelId="{E7D9C510-553E-49A7-AF16-DA810F9C970A}" srcId="{C230AF22-B6C4-4C36-A215-72C031FB1EF9}" destId="{425C922B-8382-432D-8BB8-FB0E6C722AA2}" srcOrd="5" destOrd="0" parTransId="{86281D58-15BF-44A2-BB03-04B8748331C6}" sibTransId="{1A86183A-FF45-4A12-B4A3-EF90F5EA9565}"/>
    <dgm:cxn modelId="{CCD3C717-5E4C-4C3B-AB61-C983C279C38A}" type="presOf" srcId="{97E03ABC-58D7-4ADC-86F5-7DD6EBEBD5DF}" destId="{9D9D48CD-D698-439B-9E2C-5B01AC697E6E}" srcOrd="0" destOrd="0" presId="urn:microsoft.com/office/officeart/2005/8/layout/bProcess3"/>
    <dgm:cxn modelId="{2E0F6C1B-D7DD-42DD-8396-2A567213F234}" type="presOf" srcId="{F55AC641-EF0E-4BE2-BEA8-76A07D95D790}" destId="{C6C34346-39B2-437C-A1E0-4D062D091258}" srcOrd="0" destOrd="0" presId="urn:microsoft.com/office/officeart/2005/8/layout/bProcess3"/>
    <dgm:cxn modelId="{6DA62B1D-FF6D-4D33-81FD-4BED466571A2}" type="presOf" srcId="{CAC7D9B1-BD0B-42D4-9EFB-474FC694D605}" destId="{F36F0BEE-9ACF-4038-9852-871BC37C8DE0}" srcOrd="1" destOrd="0" presId="urn:microsoft.com/office/officeart/2005/8/layout/bProcess3"/>
    <dgm:cxn modelId="{CD1DC328-B5CD-464B-B2C0-D8193746EB95}" srcId="{C230AF22-B6C4-4C36-A215-72C031FB1EF9}" destId="{DAB37ED8-D4DB-4E81-8C4B-1F837D57680C}" srcOrd="10" destOrd="0" parTransId="{C3819632-ABC9-4F08-A788-978A94C0464E}" sibTransId="{4D83D568-CF6D-401C-9768-C6BA94965E94}"/>
    <dgm:cxn modelId="{B615B82E-AE6C-400C-BC3E-AA78D77BAA93}" type="presOf" srcId="{9DFA1CF3-980D-4209-AE05-469F49BD73F3}" destId="{E630C156-3C9F-4868-B829-9599931B6815}" srcOrd="0" destOrd="0" presId="urn:microsoft.com/office/officeart/2005/8/layout/bProcess3"/>
    <dgm:cxn modelId="{535CF031-AD34-4312-B2E4-12496E3E0636}" type="presOf" srcId="{425C922B-8382-432D-8BB8-FB0E6C722AA2}" destId="{78356512-84FB-400C-BE0D-398A9513FED6}" srcOrd="0" destOrd="0" presId="urn:microsoft.com/office/officeart/2005/8/layout/bProcess3"/>
    <dgm:cxn modelId="{E5264336-616F-41BA-8958-C15780EBA366}" srcId="{C230AF22-B6C4-4C36-A215-72C031FB1EF9}" destId="{F55AC641-EF0E-4BE2-BEA8-76A07D95D790}" srcOrd="3" destOrd="0" parTransId="{CEB13FE6-1C45-4440-ACD1-2F815A16346F}" sibTransId="{16FADE09-E12F-4E13-8AE3-2C0F515F8892}"/>
    <dgm:cxn modelId="{5930CF37-5C94-4B2F-9B0B-A68997B10B12}" type="presOf" srcId="{65B7F6D8-ECD0-42A9-8DB2-05F779926CB2}" destId="{A1821FBE-9316-4C19-AF4B-5EDF757FC487}" srcOrd="0" destOrd="0" presId="urn:microsoft.com/office/officeart/2005/8/layout/bProcess3"/>
    <dgm:cxn modelId="{E8AFB03B-75AA-4EDB-9779-D85B63F25322}" srcId="{C230AF22-B6C4-4C36-A215-72C031FB1EF9}" destId="{4CDE0553-A048-41D3-8F3C-8859D481B6E6}" srcOrd="6" destOrd="0" parTransId="{169D4AAA-4258-4C00-9376-D93D30D45783}" sibTransId="{CAC7D9B1-BD0B-42D4-9EFB-474FC694D605}"/>
    <dgm:cxn modelId="{396D0C5B-30D0-42C8-81C1-53023D5C80D1}" type="presOf" srcId="{31E5E55A-B397-429D-98F1-A7BD0D6D23EC}" destId="{3B0F7C52-C52E-4313-A744-19B4D03F89D7}" srcOrd="0" destOrd="0" presId="urn:microsoft.com/office/officeart/2005/8/layout/bProcess3"/>
    <dgm:cxn modelId="{D878D45D-A062-4312-BA52-01A1CF23E5C8}" type="presOf" srcId="{8BEDB59B-C734-402D-9B7A-71F36ED9CD79}" destId="{73BD2340-C997-4215-BC83-A0123706958F}" srcOrd="0" destOrd="0" presId="urn:microsoft.com/office/officeart/2005/8/layout/bProcess3"/>
    <dgm:cxn modelId="{1AE2A641-5096-461F-ABAC-31CD38BA04C6}" type="presOf" srcId="{16FADE09-E12F-4E13-8AE3-2C0F515F8892}" destId="{DF276138-8D7F-446A-A911-0480D6169615}" srcOrd="1" destOrd="0" presId="urn:microsoft.com/office/officeart/2005/8/layout/bProcess3"/>
    <dgm:cxn modelId="{86A79063-0A4F-4C95-8470-21BB57A9D6FD}" type="presOf" srcId="{75FDD750-127D-42A8-8E15-72EC2950E301}" destId="{B6CFB6BB-8D49-46BD-B30D-AA9A7FF83F61}" srcOrd="0" destOrd="0" presId="urn:microsoft.com/office/officeart/2005/8/layout/bProcess3"/>
    <dgm:cxn modelId="{A2877E49-F03F-47B8-93BF-5326C21C577D}" type="presOf" srcId="{D6A7AF76-65B0-4E21-85AA-45546CF26AFC}" destId="{3032D078-998F-4D37-915E-89A4A79CEFD3}" srcOrd="0" destOrd="0" presId="urn:microsoft.com/office/officeart/2005/8/layout/bProcess3"/>
    <dgm:cxn modelId="{CD79FA49-FE0C-4FC4-B4A7-AA4EF057A152}" type="presOf" srcId="{DAB37ED8-D4DB-4E81-8C4B-1F837D57680C}" destId="{F6E2D656-DF7D-47A7-B0C5-61F4E57D56FD}" srcOrd="0" destOrd="0" presId="urn:microsoft.com/office/officeart/2005/8/layout/bProcess3"/>
    <dgm:cxn modelId="{C2C5084A-273C-4558-A744-E63258934A4E}" type="presOf" srcId="{D82D9E4C-3886-4332-8B4A-8E572682FC7B}" destId="{87D8F898-B24B-4E98-8989-5FFF940A9ACB}" srcOrd="1" destOrd="0" presId="urn:microsoft.com/office/officeart/2005/8/layout/bProcess3"/>
    <dgm:cxn modelId="{EC12914D-1FF2-4B55-B6D4-6011D6ED9AB2}" type="presOf" srcId="{C2CD32ED-DD78-4FE9-AB65-ADA59C960E83}" destId="{2CD42DA6-40ED-414A-9D10-0C04EB83B02F}" srcOrd="0" destOrd="0" presId="urn:microsoft.com/office/officeart/2005/8/layout/bProcess3"/>
    <dgm:cxn modelId="{9EDD544F-B70A-40A9-A6AE-3F1C500D46C9}" type="presOf" srcId="{ED1600B9-7614-43F7-8BF7-B030C2D25616}" destId="{E576B1B6-6F58-4E2C-8C66-92348309E035}" srcOrd="0" destOrd="0" presId="urn:microsoft.com/office/officeart/2005/8/layout/bProcess3"/>
    <dgm:cxn modelId="{EDEADD70-19F2-4071-857D-B4D5F762758B}" type="presOf" srcId="{6F2E6038-50C9-4AE2-B301-5B8F31B718FB}" destId="{AFCC7253-2882-469D-A2FA-1BAF02EE06FB}" srcOrd="1" destOrd="0" presId="urn:microsoft.com/office/officeart/2005/8/layout/bProcess3"/>
    <dgm:cxn modelId="{09361373-912E-4DF4-9218-35E13873DD3B}" srcId="{C230AF22-B6C4-4C36-A215-72C031FB1EF9}" destId="{65B7F6D8-ECD0-42A9-8DB2-05F779926CB2}" srcOrd="1" destOrd="0" parTransId="{28028A74-5295-40F0-B0A6-85568C3D42E5}" sibTransId="{27A7A8B1-ACF1-4B9F-9E40-13B4E4556A34}"/>
    <dgm:cxn modelId="{0BB93977-7068-46B8-8E0A-9F7402389090}" type="presOf" srcId="{27A7A8B1-ACF1-4B9F-9E40-13B4E4556A34}" destId="{A5944CB0-C77B-433E-9B74-DB2A1E33C240}" srcOrd="1" destOrd="0" presId="urn:microsoft.com/office/officeart/2005/8/layout/bProcess3"/>
    <dgm:cxn modelId="{75AC7A57-B0D8-4F84-8D24-BE180C9765F8}" type="presOf" srcId="{C230AF22-B6C4-4C36-A215-72C031FB1EF9}" destId="{9ED7E5A4-3D65-4A73-8B63-E57EDC2CACB9}" srcOrd="0" destOrd="0" presId="urn:microsoft.com/office/officeart/2005/8/layout/bProcess3"/>
    <dgm:cxn modelId="{BBA17C58-D667-4363-AE65-C358430EBD3E}" type="presOf" srcId="{CABE8774-3F02-4833-89E4-091DA075697C}" destId="{EFE7A270-7D44-404D-9AA1-D8EC5CB51B77}" srcOrd="0" destOrd="0" presId="urn:microsoft.com/office/officeart/2005/8/layout/bProcess3"/>
    <dgm:cxn modelId="{AE678E7C-6BAA-426A-B878-72605C6F03B1}" type="presOf" srcId="{97E03ABC-58D7-4ADC-86F5-7DD6EBEBD5DF}" destId="{02A485A7-E871-4C40-83C2-971019D28D13}" srcOrd="1" destOrd="0" presId="urn:microsoft.com/office/officeart/2005/8/layout/bProcess3"/>
    <dgm:cxn modelId="{DE61B17E-DDC5-435F-9FC5-03ACE039E87C}" type="presOf" srcId="{8E438F60-82F3-4891-8E1D-AF7C1F159CF7}" destId="{9ADF0598-4CCA-4C15-A860-406737080F14}" srcOrd="0" destOrd="0" presId="urn:microsoft.com/office/officeart/2005/8/layout/bProcess3"/>
    <dgm:cxn modelId="{DAD75F8B-57EB-457D-982C-2CC62DB490B4}" type="presOf" srcId="{16FADE09-E12F-4E13-8AE3-2C0F515F8892}" destId="{EC5B4D0C-E793-4299-A4A6-5B9BBD8EEB8A}" srcOrd="0" destOrd="0" presId="urn:microsoft.com/office/officeart/2005/8/layout/bProcess3"/>
    <dgm:cxn modelId="{8FF1F58B-0E9D-448A-83A5-55CD10E77A0E}" type="presOf" srcId="{CABE8774-3F02-4833-89E4-091DA075697C}" destId="{E7FD4220-BAB8-4066-8A16-42275E0DBDD7}" srcOrd="1" destOrd="0" presId="urn:microsoft.com/office/officeart/2005/8/layout/bProcess3"/>
    <dgm:cxn modelId="{53D5CB8E-52D0-4D62-920C-E41A815463D5}" type="presOf" srcId="{CAC7D9B1-BD0B-42D4-9EFB-474FC694D605}" destId="{A5DCC80C-722F-4AFC-BC42-93FDF504C88D}" srcOrd="0" destOrd="0" presId="urn:microsoft.com/office/officeart/2005/8/layout/bProcess3"/>
    <dgm:cxn modelId="{C70AEE94-DAF6-47A1-A7FE-8B5E723D2240}" type="presOf" srcId="{9DFA1CF3-980D-4209-AE05-469F49BD73F3}" destId="{99B433E7-020E-4FBD-AE66-326B0D2CE124}" srcOrd="1" destOrd="0" presId="urn:microsoft.com/office/officeart/2005/8/layout/bProcess3"/>
    <dgm:cxn modelId="{5F62D1A0-4803-4AFD-A6B3-C37256EDE728}" type="presOf" srcId="{1A86183A-FF45-4A12-B4A3-EF90F5EA9565}" destId="{1E4F7600-C552-41DF-8798-31E3B234C7A0}" srcOrd="1" destOrd="0" presId="urn:microsoft.com/office/officeart/2005/8/layout/bProcess3"/>
    <dgm:cxn modelId="{F145BDA4-86CB-4D5C-94E8-D731CC0666FC}" srcId="{C230AF22-B6C4-4C36-A215-72C031FB1EF9}" destId="{C2CD32ED-DD78-4FE9-AB65-ADA59C960E83}" srcOrd="8" destOrd="0" parTransId="{112C07B3-9373-4B43-A6FC-75689A15F999}" sibTransId="{6F2E6038-50C9-4AE2-B301-5B8F31B718FB}"/>
    <dgm:cxn modelId="{453076A6-5722-44C3-B677-8A5C3DFB0162}" srcId="{C230AF22-B6C4-4C36-A215-72C031FB1EF9}" destId="{75FDD750-127D-42A8-8E15-72EC2950E301}" srcOrd="4" destOrd="0" parTransId="{FE60D158-6FAB-4F86-B9AD-384D15CCA7C6}" sibTransId="{97E03ABC-58D7-4ADC-86F5-7DD6EBEBD5DF}"/>
    <dgm:cxn modelId="{D3BDBAAB-86F6-46FC-9735-E2B7FBE3EB8C}" type="presOf" srcId="{4CDE0553-A048-41D3-8F3C-8859D481B6E6}" destId="{92C6E6CB-7B36-44E6-BEF0-3107B4D4BA32}" srcOrd="0" destOrd="0" presId="urn:microsoft.com/office/officeart/2005/8/layout/bProcess3"/>
    <dgm:cxn modelId="{EDABF7B0-4D7B-4199-861C-FC3D6983C4C5}" type="presOf" srcId="{8BEDB59B-C734-402D-9B7A-71F36ED9CD79}" destId="{144A876D-AB14-4CFD-80DF-FE7CAD4FC2CE}" srcOrd="1" destOrd="0" presId="urn:microsoft.com/office/officeart/2005/8/layout/bProcess3"/>
    <dgm:cxn modelId="{C72706B2-B985-4A81-9543-9689D2F1BF18}" type="presOf" srcId="{1A86183A-FF45-4A12-B4A3-EF90F5EA9565}" destId="{B5FF65E1-2A36-495E-8023-7FED5A33B388}" srcOrd="0" destOrd="0" presId="urn:microsoft.com/office/officeart/2005/8/layout/bProcess3"/>
    <dgm:cxn modelId="{279048C5-D43E-4434-A9C0-B97A1C75928C}" srcId="{C230AF22-B6C4-4C36-A215-72C031FB1EF9}" destId="{8E438F60-82F3-4891-8E1D-AF7C1F159CF7}" srcOrd="9" destOrd="0" parTransId="{60B2986E-717B-4CB1-81E3-88FD6C61D06B}" sibTransId="{9DFA1CF3-980D-4209-AE05-469F49BD73F3}"/>
    <dgm:cxn modelId="{7B3F4CDA-8BED-4AA8-A660-3423D1FF27BB}" type="presOf" srcId="{D82D9E4C-3886-4332-8B4A-8E572682FC7B}" destId="{EF5FD8F3-EF94-4231-BC88-E335F847F05A}" srcOrd="0" destOrd="0" presId="urn:microsoft.com/office/officeart/2005/8/layout/bProcess3"/>
    <dgm:cxn modelId="{DA8468DF-5815-4818-9C12-37CCC110E696}" srcId="{C230AF22-B6C4-4C36-A215-72C031FB1EF9}" destId="{ED1600B9-7614-43F7-8BF7-B030C2D25616}" srcOrd="7" destOrd="0" parTransId="{4D5FC92F-A67B-4FDF-A37A-4F5C2BDBCDE5}" sibTransId="{D82D9E4C-3886-4332-8B4A-8E572682FC7B}"/>
    <dgm:cxn modelId="{FE41D6E3-7DA6-40F6-8028-CB6E30DF5A61}" srcId="{C230AF22-B6C4-4C36-A215-72C031FB1EF9}" destId="{D6A7AF76-65B0-4E21-85AA-45546CF26AFC}" srcOrd="0" destOrd="0" parTransId="{08CC001A-2E1D-4935-83E1-F6863C5577C3}" sibTransId="{CABE8774-3F02-4833-89E4-091DA075697C}"/>
    <dgm:cxn modelId="{5E3DAAEB-272F-42F8-939E-0CA0C8283082}" srcId="{C230AF22-B6C4-4C36-A215-72C031FB1EF9}" destId="{31E5E55A-B397-429D-98F1-A7BD0D6D23EC}" srcOrd="2" destOrd="0" parTransId="{DFB7A735-02D5-4F55-9884-DA817FDDD48F}" sibTransId="{8BEDB59B-C734-402D-9B7A-71F36ED9CD79}"/>
    <dgm:cxn modelId="{95C084B8-E7D6-4D97-A4F6-3FB7EE266A88}" type="presParOf" srcId="{9ED7E5A4-3D65-4A73-8B63-E57EDC2CACB9}" destId="{3032D078-998F-4D37-915E-89A4A79CEFD3}" srcOrd="0" destOrd="0" presId="urn:microsoft.com/office/officeart/2005/8/layout/bProcess3"/>
    <dgm:cxn modelId="{D395E659-A6DD-4445-B4E6-BFB909192468}" type="presParOf" srcId="{9ED7E5A4-3D65-4A73-8B63-E57EDC2CACB9}" destId="{EFE7A270-7D44-404D-9AA1-D8EC5CB51B77}" srcOrd="1" destOrd="0" presId="urn:microsoft.com/office/officeart/2005/8/layout/bProcess3"/>
    <dgm:cxn modelId="{6874020D-C002-435E-BAA8-23130BA75D91}" type="presParOf" srcId="{EFE7A270-7D44-404D-9AA1-D8EC5CB51B77}" destId="{E7FD4220-BAB8-4066-8A16-42275E0DBDD7}" srcOrd="0" destOrd="0" presId="urn:microsoft.com/office/officeart/2005/8/layout/bProcess3"/>
    <dgm:cxn modelId="{356B18D3-2BB4-4332-844B-4ABB65DEE358}" type="presParOf" srcId="{9ED7E5A4-3D65-4A73-8B63-E57EDC2CACB9}" destId="{A1821FBE-9316-4C19-AF4B-5EDF757FC487}" srcOrd="2" destOrd="0" presId="urn:microsoft.com/office/officeart/2005/8/layout/bProcess3"/>
    <dgm:cxn modelId="{106B5ED9-3508-4903-9C30-2C9DCCCB2F39}" type="presParOf" srcId="{9ED7E5A4-3D65-4A73-8B63-E57EDC2CACB9}" destId="{F009B8E6-49E5-4A43-A21B-AC3CD040D5E8}" srcOrd="3" destOrd="0" presId="urn:microsoft.com/office/officeart/2005/8/layout/bProcess3"/>
    <dgm:cxn modelId="{56AE66EF-CD7E-42EC-AB91-429AAF4A26D0}" type="presParOf" srcId="{F009B8E6-49E5-4A43-A21B-AC3CD040D5E8}" destId="{A5944CB0-C77B-433E-9B74-DB2A1E33C240}" srcOrd="0" destOrd="0" presId="urn:microsoft.com/office/officeart/2005/8/layout/bProcess3"/>
    <dgm:cxn modelId="{1D663690-D189-4982-AB8A-CAB40783CD22}" type="presParOf" srcId="{9ED7E5A4-3D65-4A73-8B63-E57EDC2CACB9}" destId="{3B0F7C52-C52E-4313-A744-19B4D03F89D7}" srcOrd="4" destOrd="0" presId="urn:microsoft.com/office/officeart/2005/8/layout/bProcess3"/>
    <dgm:cxn modelId="{BEAEE072-ABF6-476A-A06F-D5E60B7FFC07}" type="presParOf" srcId="{9ED7E5A4-3D65-4A73-8B63-E57EDC2CACB9}" destId="{73BD2340-C997-4215-BC83-A0123706958F}" srcOrd="5" destOrd="0" presId="urn:microsoft.com/office/officeart/2005/8/layout/bProcess3"/>
    <dgm:cxn modelId="{145C7C18-F597-4BEE-B6BB-0494BB6966A1}" type="presParOf" srcId="{73BD2340-C997-4215-BC83-A0123706958F}" destId="{144A876D-AB14-4CFD-80DF-FE7CAD4FC2CE}" srcOrd="0" destOrd="0" presId="urn:microsoft.com/office/officeart/2005/8/layout/bProcess3"/>
    <dgm:cxn modelId="{38C8160F-398C-41CA-8B8E-57EA7F745D9A}" type="presParOf" srcId="{9ED7E5A4-3D65-4A73-8B63-E57EDC2CACB9}" destId="{C6C34346-39B2-437C-A1E0-4D062D091258}" srcOrd="6" destOrd="0" presId="urn:microsoft.com/office/officeart/2005/8/layout/bProcess3"/>
    <dgm:cxn modelId="{C301A3DB-1DD0-4FBF-8377-36FFF6EEC3F2}" type="presParOf" srcId="{9ED7E5A4-3D65-4A73-8B63-E57EDC2CACB9}" destId="{EC5B4D0C-E793-4299-A4A6-5B9BBD8EEB8A}" srcOrd="7" destOrd="0" presId="urn:microsoft.com/office/officeart/2005/8/layout/bProcess3"/>
    <dgm:cxn modelId="{4C1400D8-6D23-4472-9A66-C24B08E81C74}" type="presParOf" srcId="{EC5B4D0C-E793-4299-A4A6-5B9BBD8EEB8A}" destId="{DF276138-8D7F-446A-A911-0480D6169615}" srcOrd="0" destOrd="0" presId="urn:microsoft.com/office/officeart/2005/8/layout/bProcess3"/>
    <dgm:cxn modelId="{3CFD31F6-078D-4B52-8588-F748B0C6AD78}" type="presParOf" srcId="{9ED7E5A4-3D65-4A73-8B63-E57EDC2CACB9}" destId="{B6CFB6BB-8D49-46BD-B30D-AA9A7FF83F61}" srcOrd="8" destOrd="0" presId="urn:microsoft.com/office/officeart/2005/8/layout/bProcess3"/>
    <dgm:cxn modelId="{BF978E8D-8BAA-4DBB-84C1-394B2AE17BBC}" type="presParOf" srcId="{9ED7E5A4-3D65-4A73-8B63-E57EDC2CACB9}" destId="{9D9D48CD-D698-439B-9E2C-5B01AC697E6E}" srcOrd="9" destOrd="0" presId="urn:microsoft.com/office/officeart/2005/8/layout/bProcess3"/>
    <dgm:cxn modelId="{7E9EF4CA-6CA5-44F6-82A6-0577BA9AFA25}" type="presParOf" srcId="{9D9D48CD-D698-439B-9E2C-5B01AC697E6E}" destId="{02A485A7-E871-4C40-83C2-971019D28D13}" srcOrd="0" destOrd="0" presId="urn:microsoft.com/office/officeart/2005/8/layout/bProcess3"/>
    <dgm:cxn modelId="{D8BB8C09-325D-4681-8E94-BACB55CC40E9}" type="presParOf" srcId="{9ED7E5A4-3D65-4A73-8B63-E57EDC2CACB9}" destId="{78356512-84FB-400C-BE0D-398A9513FED6}" srcOrd="10" destOrd="0" presId="urn:microsoft.com/office/officeart/2005/8/layout/bProcess3"/>
    <dgm:cxn modelId="{8EF3395A-53AE-40B5-86CA-BD068214B4A0}" type="presParOf" srcId="{9ED7E5A4-3D65-4A73-8B63-E57EDC2CACB9}" destId="{B5FF65E1-2A36-495E-8023-7FED5A33B388}" srcOrd="11" destOrd="0" presId="urn:microsoft.com/office/officeart/2005/8/layout/bProcess3"/>
    <dgm:cxn modelId="{45B091EA-D100-4CD2-8044-B1F3E7391FD7}" type="presParOf" srcId="{B5FF65E1-2A36-495E-8023-7FED5A33B388}" destId="{1E4F7600-C552-41DF-8798-31E3B234C7A0}" srcOrd="0" destOrd="0" presId="urn:microsoft.com/office/officeart/2005/8/layout/bProcess3"/>
    <dgm:cxn modelId="{F5E2D72C-7830-4F6D-BBD4-EA94EBE633C5}" type="presParOf" srcId="{9ED7E5A4-3D65-4A73-8B63-E57EDC2CACB9}" destId="{92C6E6CB-7B36-44E6-BEF0-3107B4D4BA32}" srcOrd="12" destOrd="0" presId="urn:microsoft.com/office/officeart/2005/8/layout/bProcess3"/>
    <dgm:cxn modelId="{29A86CD4-867F-4E69-90AA-1CE14EA400F0}" type="presParOf" srcId="{9ED7E5A4-3D65-4A73-8B63-E57EDC2CACB9}" destId="{A5DCC80C-722F-4AFC-BC42-93FDF504C88D}" srcOrd="13" destOrd="0" presId="urn:microsoft.com/office/officeart/2005/8/layout/bProcess3"/>
    <dgm:cxn modelId="{4E4343D9-812D-4787-AA80-74204E6ADFF0}" type="presParOf" srcId="{A5DCC80C-722F-4AFC-BC42-93FDF504C88D}" destId="{F36F0BEE-9ACF-4038-9852-871BC37C8DE0}" srcOrd="0" destOrd="0" presId="urn:microsoft.com/office/officeart/2005/8/layout/bProcess3"/>
    <dgm:cxn modelId="{B2FCEC59-FCB5-49A1-B788-D7F96AF83A29}" type="presParOf" srcId="{9ED7E5A4-3D65-4A73-8B63-E57EDC2CACB9}" destId="{E576B1B6-6F58-4E2C-8C66-92348309E035}" srcOrd="14" destOrd="0" presId="urn:microsoft.com/office/officeart/2005/8/layout/bProcess3"/>
    <dgm:cxn modelId="{FAB286F5-338D-42BF-8E24-0D2D107E766C}" type="presParOf" srcId="{9ED7E5A4-3D65-4A73-8B63-E57EDC2CACB9}" destId="{EF5FD8F3-EF94-4231-BC88-E335F847F05A}" srcOrd="15" destOrd="0" presId="urn:microsoft.com/office/officeart/2005/8/layout/bProcess3"/>
    <dgm:cxn modelId="{7E19BDFA-DF55-4A04-ABD6-AED60B753524}" type="presParOf" srcId="{EF5FD8F3-EF94-4231-BC88-E335F847F05A}" destId="{87D8F898-B24B-4E98-8989-5FFF940A9ACB}" srcOrd="0" destOrd="0" presId="urn:microsoft.com/office/officeart/2005/8/layout/bProcess3"/>
    <dgm:cxn modelId="{2F183308-6D46-430F-BF79-72CAE0AE307D}" type="presParOf" srcId="{9ED7E5A4-3D65-4A73-8B63-E57EDC2CACB9}" destId="{2CD42DA6-40ED-414A-9D10-0C04EB83B02F}" srcOrd="16" destOrd="0" presId="urn:microsoft.com/office/officeart/2005/8/layout/bProcess3"/>
    <dgm:cxn modelId="{72913CED-553C-43DC-8BA0-86AD32F2B723}" type="presParOf" srcId="{9ED7E5A4-3D65-4A73-8B63-E57EDC2CACB9}" destId="{9B750FC2-9C4E-4141-A059-AD12D81A8B59}" srcOrd="17" destOrd="0" presId="urn:microsoft.com/office/officeart/2005/8/layout/bProcess3"/>
    <dgm:cxn modelId="{352CDF33-165E-4804-BCFC-4FBEB2922F5F}" type="presParOf" srcId="{9B750FC2-9C4E-4141-A059-AD12D81A8B59}" destId="{AFCC7253-2882-469D-A2FA-1BAF02EE06FB}" srcOrd="0" destOrd="0" presId="urn:microsoft.com/office/officeart/2005/8/layout/bProcess3"/>
    <dgm:cxn modelId="{B22011A0-AE9D-46CE-8B42-5CCF875BC697}" type="presParOf" srcId="{9ED7E5A4-3D65-4A73-8B63-E57EDC2CACB9}" destId="{9ADF0598-4CCA-4C15-A860-406737080F14}" srcOrd="18" destOrd="0" presId="urn:microsoft.com/office/officeart/2005/8/layout/bProcess3"/>
    <dgm:cxn modelId="{5EE5357A-2EB8-48B8-984B-A450F4DEB7D6}" type="presParOf" srcId="{9ED7E5A4-3D65-4A73-8B63-E57EDC2CACB9}" destId="{E630C156-3C9F-4868-B829-9599931B6815}" srcOrd="19" destOrd="0" presId="urn:microsoft.com/office/officeart/2005/8/layout/bProcess3"/>
    <dgm:cxn modelId="{8E5195F5-BB5C-4F03-9D20-A888EE44FE40}" type="presParOf" srcId="{E630C156-3C9F-4868-B829-9599931B6815}" destId="{99B433E7-020E-4FBD-AE66-326B0D2CE124}" srcOrd="0" destOrd="0" presId="urn:microsoft.com/office/officeart/2005/8/layout/bProcess3"/>
    <dgm:cxn modelId="{AE767655-57F9-4465-AEE9-071BA29CFD0C}" type="presParOf" srcId="{9ED7E5A4-3D65-4A73-8B63-E57EDC2CACB9}" destId="{F6E2D656-DF7D-47A7-B0C5-61F4E57D56FD}" srcOrd="20" destOrd="0" presId="urn:microsoft.com/office/officeart/2005/8/layout/b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BA2191-1928-4B35-8A55-BC6262074E6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sl-SI"/>
        </a:p>
      </dgm:t>
    </dgm:pt>
    <dgm:pt modelId="{365BCE63-507A-4403-AD6A-AD275BB2CB61}">
      <dgm:prSet phldrT="[besedilo]" custT="1"/>
      <dgm:spPr/>
      <dgm:t>
        <a:bodyPr/>
        <a:lstStyle/>
        <a:p>
          <a:pPr marL="0" lvl="0" algn="ctr" defTabSz="622300">
            <a:lnSpc>
              <a:spcPct val="90000"/>
            </a:lnSpc>
            <a:spcBef>
              <a:spcPct val="0"/>
            </a:spcBef>
            <a:spcAft>
              <a:spcPct val="35000"/>
            </a:spcAft>
            <a:buNone/>
          </a:pPr>
          <a:r>
            <a:rPr lang="sl-SI" sz="1400" b="0" i="0" dirty="0"/>
            <a:t>OCENJEVANJE IN PRIPRAVA USKLAJENIH POROČIL S STRANI RECENZENTOV</a:t>
          </a:r>
        </a:p>
        <a:p>
          <a:pPr marL="0" lvl="0" algn="just" defTabSz="622300">
            <a:lnSpc>
              <a:spcPct val="90000"/>
            </a:lnSpc>
            <a:spcBef>
              <a:spcPct val="0"/>
            </a:spcBef>
            <a:spcAft>
              <a:spcPct val="35000"/>
            </a:spcAft>
            <a:buNone/>
          </a:pPr>
          <a:r>
            <a:rPr lang="sl-SI" sz="800" b="0" i="0" dirty="0">
              <a:solidFill>
                <a:schemeClr val="tx1"/>
              </a:solidFill>
            </a:rPr>
            <a:t>Prijavo ocenjujeta najmanj dva tuja recenzenta. </a:t>
          </a:r>
        </a:p>
        <a:p>
          <a:pPr marL="0" lvl="0" algn="just" defTabSz="622300">
            <a:lnSpc>
              <a:spcPct val="90000"/>
            </a:lnSpc>
            <a:spcBef>
              <a:spcPct val="0"/>
            </a:spcBef>
            <a:spcAft>
              <a:spcPct val="35000"/>
            </a:spcAft>
            <a:buNone/>
          </a:pPr>
          <a:r>
            <a:rPr lang="sl-SI" sz="800" b="0" i="0" dirty="0">
              <a:solidFill>
                <a:schemeClr val="tx1"/>
              </a:solidFill>
            </a:rPr>
            <a:t>Recenzenti ocenjujejo posamezne elemente ocenjevanja tako, da izpolnijo ocenjevalne obrazce, ki vsebujejo številčne ocene in opisne ocene po posameznih kriterijih – individualno poročilo.</a:t>
          </a:r>
        </a:p>
        <a:p>
          <a:pPr marL="0" lvl="0" algn="just" defTabSz="622300">
            <a:lnSpc>
              <a:spcPct val="90000"/>
            </a:lnSpc>
            <a:spcBef>
              <a:spcPct val="0"/>
            </a:spcBef>
            <a:spcAft>
              <a:spcPct val="35000"/>
            </a:spcAft>
            <a:buNone/>
          </a:pPr>
          <a:r>
            <a:rPr lang="sl-SI" sz="800" b="0" i="0" dirty="0">
              <a:solidFill>
                <a:schemeClr val="tx1"/>
              </a:solidFill>
            </a:rPr>
            <a:t>Recenzent – poročevalec koordinira pripravo usklajenega poročila, slogovno in vsebinsko uredi združeno delovno poročilo ter uskladi skupno oceno za vsak kriterij. </a:t>
          </a:r>
        </a:p>
        <a:p>
          <a:pPr marL="0" lvl="0" algn="just" defTabSz="622300">
            <a:lnSpc>
              <a:spcPct val="90000"/>
            </a:lnSpc>
            <a:spcBef>
              <a:spcPct val="0"/>
            </a:spcBef>
            <a:spcAft>
              <a:spcPct val="35000"/>
            </a:spcAft>
            <a:buNone/>
          </a:pPr>
          <a:r>
            <a:rPr lang="sl-SI" sz="800" b="0" i="0" dirty="0">
              <a:solidFill>
                <a:schemeClr val="tx1"/>
              </a:solidFill>
            </a:rPr>
            <a:t>Če recenzenti dosežejo soglasje, podpišejo združeno delovno poročilo, ki tako postane usklajeno poročilo.</a:t>
          </a:r>
        </a:p>
        <a:p>
          <a:pPr marL="0" lvl="0" algn="just" defTabSz="622300">
            <a:lnSpc>
              <a:spcPct val="90000"/>
            </a:lnSpc>
            <a:spcBef>
              <a:spcPct val="0"/>
            </a:spcBef>
            <a:spcAft>
              <a:spcPct val="35000"/>
            </a:spcAft>
            <a:buNone/>
          </a:pPr>
          <a:r>
            <a:rPr lang="sl-SI" sz="800" b="0" i="0" dirty="0">
              <a:solidFill>
                <a:schemeClr val="tx1"/>
              </a:solidFill>
            </a:rPr>
            <a:t>Če recenzenti soglasja ne dosežejo se v nadaljnjem postopku obravnavajo posamična poročila.</a:t>
          </a:r>
        </a:p>
      </dgm:t>
    </dgm:pt>
    <dgm:pt modelId="{503AE6CF-8A14-44F8-830A-EEE6D2837991}" type="sibTrans" cxnId="{5A7AD488-8CA6-4B07-8528-DF5DD23CB8DC}">
      <dgm:prSet/>
      <dgm:spPr/>
      <dgm:t>
        <a:bodyPr/>
        <a:lstStyle/>
        <a:p>
          <a:endParaRPr lang="sl-SI"/>
        </a:p>
      </dgm:t>
    </dgm:pt>
    <dgm:pt modelId="{39F379D5-AC06-4BD2-A697-371941154D80}" type="parTrans" cxnId="{5A7AD488-8CA6-4B07-8528-DF5DD23CB8DC}">
      <dgm:prSet/>
      <dgm:spPr/>
      <dgm:t>
        <a:bodyPr/>
        <a:lstStyle/>
        <a:p>
          <a:endParaRPr lang="sl-SI"/>
        </a:p>
      </dgm:t>
    </dgm:pt>
    <dgm:pt modelId="{6CD214E3-60FC-4FC3-A787-DE04954ED8CA}">
      <dgm:prSet phldrT="[besedilo]" custT="1"/>
      <dgm:spPr>
        <a:solidFill>
          <a:srgbClr val="FFC000"/>
        </a:solidFill>
      </dgm:spPr>
      <dgm:t>
        <a:bodyPr/>
        <a:lstStyle/>
        <a:p>
          <a:pPr algn="ctr"/>
          <a:r>
            <a:rPr lang="sl-SI" sz="1400" b="0" i="0" dirty="0">
              <a:solidFill>
                <a:schemeClr val="tx1"/>
              </a:solidFill>
            </a:rPr>
            <a:t>VODENJE POSTOPKA OCENJEVANJA ZA RAZISKOVALNE PROJEKTE S STRANI ZEP </a:t>
          </a:r>
        </a:p>
        <a:p>
          <a:pPr algn="just"/>
          <a:r>
            <a:rPr lang="sl-SI" sz="800" b="0" i="0" dirty="0">
              <a:solidFill>
                <a:schemeClr val="bg1"/>
              </a:solidFill>
            </a:rPr>
            <a:t>Naloge ZEP za raziskovalne projekte:</a:t>
          </a:r>
        </a:p>
        <a:p>
          <a:pPr algn="just"/>
          <a:r>
            <a:rPr lang="sl-SI" sz="800" b="0" i="0" dirty="0">
              <a:solidFill>
                <a:schemeClr val="bg1"/>
              </a:solidFill>
            </a:rPr>
            <a:t>- Ima FUNKCIJO POROČEVALCA (</a:t>
          </a:r>
          <a:r>
            <a:rPr lang="sl-SI" sz="800" b="0" i="0" dirty="0" err="1">
              <a:solidFill>
                <a:schemeClr val="bg1"/>
              </a:solidFill>
            </a:rPr>
            <a:t>rapporteuerja</a:t>
          </a:r>
          <a:r>
            <a:rPr lang="sl-SI" sz="800" b="0" i="0" dirty="0">
              <a:solidFill>
                <a:schemeClr val="bg1"/>
              </a:solidFill>
            </a:rPr>
            <a:t>), v okviru katere izvaja naslednje naloge:</a:t>
          </a:r>
        </a:p>
        <a:p>
          <a:pPr algn="just"/>
          <a:r>
            <a:rPr lang="sl-SI" sz="800" b="0" i="0" dirty="0">
              <a:solidFill>
                <a:schemeClr val="bg1"/>
              </a:solidFill>
            </a:rPr>
            <a:t>          - pregled usklajenih poročil oziroma posamičnih poročil recenzentov ter odzivov prijaviteljev na posamična poročila recenzentov, kadar so ti neusklajeni,</a:t>
          </a:r>
        </a:p>
        <a:p>
          <a:pPr algn="just"/>
          <a:r>
            <a:rPr lang="sl-SI" sz="800" b="0" i="0" dirty="0">
              <a:solidFill>
                <a:schemeClr val="bg1"/>
              </a:solidFill>
            </a:rPr>
            <a:t>         - poročanje mednarodnemu panelu o usklajenih poročilih oziroma posamičnih poročilih recenzentov, kadar so ti neusklajeni.</a:t>
          </a:r>
        </a:p>
        <a:p>
          <a:pPr algn="just"/>
          <a:r>
            <a:rPr lang="sl-SI" sz="800" b="0" i="0" dirty="0">
              <a:solidFill>
                <a:schemeClr val="bg1"/>
              </a:solidFill>
            </a:rPr>
            <a:t>- IMENUJE RECENZENTE za ocenjevanje prijav. </a:t>
          </a:r>
        </a:p>
        <a:p>
          <a:pPr algn="just"/>
          <a:endParaRPr lang="sl-SI" sz="1200" dirty="0"/>
        </a:p>
      </dgm:t>
    </dgm:pt>
    <dgm:pt modelId="{4F039DF4-D170-400B-81E0-164E49783941}" type="parTrans" cxnId="{B5B618BE-B1E5-4FF9-BF7D-5009ECC03D77}">
      <dgm:prSet/>
      <dgm:spPr/>
      <dgm:t>
        <a:bodyPr/>
        <a:lstStyle/>
        <a:p>
          <a:endParaRPr lang="sl-SI"/>
        </a:p>
      </dgm:t>
    </dgm:pt>
    <dgm:pt modelId="{D274BE67-AFDE-4D78-B13E-0BE2F29DABCD}" type="sibTrans" cxnId="{B5B618BE-B1E5-4FF9-BF7D-5009ECC03D77}">
      <dgm:prSet/>
      <dgm:spPr/>
      <dgm:t>
        <a:bodyPr/>
        <a:lstStyle/>
        <a:p>
          <a:endParaRPr lang="sl-SI"/>
        </a:p>
      </dgm:t>
    </dgm:pt>
    <dgm:pt modelId="{D5CF8870-72EC-48AB-8883-474F7028B02C}">
      <dgm:prSet phldrT="[besedilo]" custT="1"/>
      <dgm:spPr/>
      <dgm:t>
        <a:bodyPr/>
        <a:lstStyle/>
        <a:p>
          <a:pPr algn="ctr"/>
          <a:r>
            <a:rPr lang="sl-SI" sz="1400" b="0" i="0" dirty="0"/>
            <a:t>SESTAVA PREDLOGA PREDNOSTNEGA SEZNAMA PRIJAV S STRANI MEDNARODNEGA PANELA</a:t>
          </a:r>
        </a:p>
        <a:p>
          <a:pPr algn="just"/>
          <a:r>
            <a:rPr lang="sl-SI" sz="800" b="0" i="0" dirty="0">
              <a:solidFill>
                <a:schemeClr val="tx1"/>
              </a:solidFill>
            </a:rPr>
            <a:t>Predlog se glede na ocene pripravi posebej za vsako vedo in za projekte na področju interdisciplinarnih raziskav, in sicer po področjih v okviru vede.</a:t>
          </a:r>
        </a:p>
        <a:p>
          <a:pPr algn="just"/>
          <a:r>
            <a:rPr lang="sl-SI" sz="800" b="0" i="0" dirty="0">
              <a:solidFill>
                <a:schemeClr val="tx1"/>
              </a:solidFill>
            </a:rPr>
            <a:t> Predlog se sprejme z večinsko odločitvijo in pripravi poročilo.</a:t>
          </a:r>
        </a:p>
      </dgm:t>
    </dgm:pt>
    <dgm:pt modelId="{5CA8F7F3-7044-4C7B-9465-708204E7140F}" type="parTrans" cxnId="{9F63418C-9979-42AA-A9E1-FCF127573314}">
      <dgm:prSet/>
      <dgm:spPr/>
      <dgm:t>
        <a:bodyPr/>
        <a:lstStyle/>
        <a:p>
          <a:endParaRPr lang="sl-SI"/>
        </a:p>
      </dgm:t>
    </dgm:pt>
    <dgm:pt modelId="{736F8EC1-EA67-449B-B838-DF75E4434FCF}" type="sibTrans" cxnId="{9F63418C-9979-42AA-A9E1-FCF127573314}">
      <dgm:prSet/>
      <dgm:spPr/>
      <dgm:t>
        <a:bodyPr/>
        <a:lstStyle/>
        <a:p>
          <a:endParaRPr lang="sl-SI"/>
        </a:p>
      </dgm:t>
    </dgm:pt>
    <dgm:pt modelId="{998FFB20-DD41-4F57-B513-5D335F8FFBFF}">
      <dgm:prSet phldrT="[besedilo]" custT="1"/>
      <dgm:spPr>
        <a:solidFill>
          <a:schemeClr val="accent1"/>
        </a:solidFill>
      </dgm:spPr>
      <dgm:t>
        <a:bodyPr/>
        <a:lstStyle/>
        <a:p>
          <a:pPr algn="ctr"/>
          <a:r>
            <a:rPr lang="sl-SI" sz="1400" b="0" i="0" dirty="0">
              <a:solidFill>
                <a:schemeClr val="bg1"/>
              </a:solidFill>
            </a:rPr>
            <a:t>OBRAVNAVA PREDLOGA PREDNOSTNEGA SEZNAMA PRIJAV IN SPREJEM PREDLOGA SKLEPA O IZBORU PRIJAV S STRANI ZSA </a:t>
          </a:r>
        </a:p>
        <a:p>
          <a:pPr algn="just"/>
          <a:r>
            <a:rPr lang="sl-SI" sz="800" b="0" i="0" dirty="0">
              <a:solidFill>
                <a:schemeClr val="tx1"/>
              </a:solidFill>
            </a:rPr>
            <a:t>ZSA lahko predlog prednostnega seznama tudi dopolni.</a:t>
          </a:r>
        </a:p>
      </dgm:t>
    </dgm:pt>
    <dgm:pt modelId="{2640B076-D302-4E8D-9852-3EAB46170CC7}" type="parTrans" cxnId="{4FEF9EBC-40FB-498E-A855-BADAFB83A1F4}">
      <dgm:prSet/>
      <dgm:spPr/>
      <dgm:t>
        <a:bodyPr/>
        <a:lstStyle/>
        <a:p>
          <a:endParaRPr lang="sl-SI"/>
        </a:p>
      </dgm:t>
    </dgm:pt>
    <dgm:pt modelId="{FA05D18C-F08E-40D3-99A9-7D560DFD8F0D}" type="sibTrans" cxnId="{4FEF9EBC-40FB-498E-A855-BADAFB83A1F4}">
      <dgm:prSet/>
      <dgm:spPr/>
      <dgm:t>
        <a:bodyPr/>
        <a:lstStyle/>
        <a:p>
          <a:endParaRPr lang="sl-SI"/>
        </a:p>
      </dgm:t>
    </dgm:pt>
    <dgm:pt modelId="{3762D1F0-75C9-4F39-B0BF-04E036254D86}">
      <dgm:prSet phldrT="[besedilo]" custT="1"/>
      <dgm:spPr>
        <a:solidFill>
          <a:srgbClr val="FFC000"/>
        </a:solidFill>
      </dgm:spPr>
      <dgm:t>
        <a:bodyPr/>
        <a:lstStyle/>
        <a:p>
          <a:r>
            <a:rPr lang="sl-SI" sz="1400" b="0" i="0" dirty="0">
              <a:solidFill>
                <a:schemeClr val="tx1"/>
              </a:solidFill>
            </a:rPr>
            <a:t>SPREJEM SKLEPA O IZBORU PRIJAV S STRANI DIREKTORJA</a:t>
          </a:r>
        </a:p>
      </dgm:t>
    </dgm:pt>
    <dgm:pt modelId="{1C0402A6-EDE1-4013-96C6-E38970767B02}" type="parTrans" cxnId="{796280C4-7769-4730-93DE-4D18A7F27F25}">
      <dgm:prSet/>
      <dgm:spPr/>
      <dgm:t>
        <a:bodyPr/>
        <a:lstStyle/>
        <a:p>
          <a:endParaRPr lang="sl-SI"/>
        </a:p>
      </dgm:t>
    </dgm:pt>
    <dgm:pt modelId="{9D020EC9-ACFE-4D1A-BCF6-BE0D4BAD6AAD}" type="sibTrans" cxnId="{796280C4-7769-4730-93DE-4D18A7F27F25}">
      <dgm:prSet/>
      <dgm:spPr/>
      <dgm:t>
        <a:bodyPr/>
        <a:lstStyle/>
        <a:p>
          <a:endParaRPr lang="sl-SI"/>
        </a:p>
      </dgm:t>
    </dgm:pt>
    <dgm:pt modelId="{EFAAB2E5-3EEE-419D-BD49-29BBFAE0831B}">
      <dgm:prSet phldrT="[besedilo]" custT="1"/>
      <dgm:spPr/>
      <dgm:t>
        <a:bodyPr/>
        <a:lstStyle/>
        <a:p>
          <a:pPr algn="ctr"/>
          <a:r>
            <a:rPr lang="sl-SI" sz="1400" b="0" i="0" dirty="0"/>
            <a:t>OBLIKOVANJE MEDNARODNEGA PANELA ZA  POSTOPEK OCENJEVANJA  </a:t>
          </a:r>
        </a:p>
        <a:p>
          <a:pPr algn="just"/>
          <a:r>
            <a:rPr lang="sl-SI" sz="800" b="0" i="0" dirty="0">
              <a:solidFill>
                <a:schemeClr val="tx1"/>
              </a:solidFill>
            </a:rPr>
            <a:t>Mednarodni panel je sestavljen iz članov ZEP za raziskovalne projekte in tujih recenzentov.</a:t>
          </a:r>
        </a:p>
        <a:p>
          <a:pPr algn="just"/>
          <a:r>
            <a:rPr lang="sl-SI" sz="800" dirty="0">
              <a:solidFill>
                <a:schemeClr val="tx1"/>
              </a:solidFill>
            </a:rPr>
            <a:t>Člane panela iz vrst recenzentov imenuje direktor ARIS na predlog ZEP za raziskovalne projekte imenuje direktor ARIS.</a:t>
          </a:r>
        </a:p>
        <a:p>
          <a:pPr algn="just"/>
          <a:r>
            <a:rPr lang="sl-SI" sz="800" dirty="0">
              <a:solidFill>
                <a:schemeClr val="tx1"/>
              </a:solidFill>
            </a:rPr>
            <a:t>Na panelu kot opazovalec sodeluje tudi predstavnik ustreznega ZSV, ki ga izmed sebe določijo člani tega sveta.</a:t>
          </a:r>
        </a:p>
        <a:p>
          <a:pPr algn="just"/>
          <a:r>
            <a:rPr lang="sl-SI" sz="800" b="0" i="0" dirty="0">
              <a:solidFill>
                <a:schemeClr val="tx1"/>
              </a:solidFill>
            </a:rPr>
            <a:t>Panel obravnava:</a:t>
          </a:r>
        </a:p>
        <a:p>
          <a:pPr algn="just"/>
          <a:r>
            <a:rPr lang="sl-SI" sz="800" b="0" i="0" dirty="0">
              <a:solidFill>
                <a:schemeClr val="tx1"/>
              </a:solidFill>
            </a:rPr>
            <a:t>- usklajena poročila  ali</a:t>
          </a:r>
        </a:p>
        <a:p>
          <a:pPr algn="just"/>
          <a:r>
            <a:rPr lang="sl-SI" sz="800" b="0" i="0" dirty="0">
              <a:solidFill>
                <a:schemeClr val="tx1"/>
              </a:solidFill>
            </a:rPr>
            <a:t>- posamična poročila recenzentov v primeru neusklajenega poročila in odzive prijaviteljev nanje.</a:t>
          </a:r>
        </a:p>
      </dgm:t>
    </dgm:pt>
    <dgm:pt modelId="{5FF02980-CE4B-4442-9C4A-D45BB3324754}" type="parTrans" cxnId="{90AA50F4-9828-4F5D-9948-5D8EDBDDBD76}">
      <dgm:prSet/>
      <dgm:spPr/>
      <dgm:t>
        <a:bodyPr/>
        <a:lstStyle/>
        <a:p>
          <a:endParaRPr lang="sl-SI"/>
        </a:p>
      </dgm:t>
    </dgm:pt>
    <dgm:pt modelId="{20BB7460-F5C6-4898-ABA1-971FF291B4C1}" type="sibTrans" cxnId="{90AA50F4-9828-4F5D-9948-5D8EDBDDBD76}">
      <dgm:prSet/>
      <dgm:spPr/>
      <dgm:t>
        <a:bodyPr/>
        <a:lstStyle/>
        <a:p>
          <a:endParaRPr lang="sl-SI"/>
        </a:p>
      </dgm:t>
    </dgm:pt>
    <dgm:pt modelId="{8AA4C672-E768-40C9-8CBF-2C665F4C7D9A}" type="pres">
      <dgm:prSet presAssocID="{9CBA2191-1928-4B35-8A55-BC6262074E64}" presName="Name0" presStyleCnt="0">
        <dgm:presLayoutVars>
          <dgm:dir/>
          <dgm:resizeHandles val="exact"/>
        </dgm:presLayoutVars>
      </dgm:prSet>
      <dgm:spPr/>
    </dgm:pt>
    <dgm:pt modelId="{D2ACE6D0-0834-4E24-A1E7-BA18DC6747DB}" type="pres">
      <dgm:prSet presAssocID="{6CD214E3-60FC-4FC3-A787-DE04954ED8CA}" presName="node" presStyleLbl="node1" presStyleIdx="0" presStyleCnt="6" custScaleX="60853" custScaleY="66730" custLinFactNeighborX="0" custLinFactNeighborY="-949">
        <dgm:presLayoutVars>
          <dgm:bulletEnabled val="1"/>
        </dgm:presLayoutVars>
      </dgm:prSet>
      <dgm:spPr>
        <a:prstGeom prst="roundRect">
          <a:avLst/>
        </a:prstGeom>
      </dgm:spPr>
    </dgm:pt>
    <dgm:pt modelId="{01CFA371-276F-4176-A069-55DE3FDEE0F7}" type="pres">
      <dgm:prSet presAssocID="{D274BE67-AFDE-4D78-B13E-0BE2F29DABCD}" presName="sibTrans" presStyleLbl="sibTrans1D1" presStyleIdx="0" presStyleCnt="5"/>
      <dgm:spPr/>
    </dgm:pt>
    <dgm:pt modelId="{BE304A1A-6291-41B7-B219-695E15D01729}" type="pres">
      <dgm:prSet presAssocID="{D274BE67-AFDE-4D78-B13E-0BE2F29DABCD}" presName="connectorText" presStyleLbl="sibTrans1D1" presStyleIdx="0" presStyleCnt="5"/>
      <dgm:spPr/>
    </dgm:pt>
    <dgm:pt modelId="{EBB3E16A-2838-402B-A0E6-A9F1D8D0C594}" type="pres">
      <dgm:prSet presAssocID="{365BCE63-507A-4403-AD6A-AD275BB2CB61}" presName="node" presStyleLbl="node1" presStyleIdx="1" presStyleCnt="6" custScaleX="61538" custScaleY="67538" custLinFactNeighborX="-508" custLinFactNeighborY="-1113">
        <dgm:presLayoutVars>
          <dgm:bulletEnabled val="1"/>
        </dgm:presLayoutVars>
      </dgm:prSet>
      <dgm:spPr>
        <a:prstGeom prst="roundRect">
          <a:avLst/>
        </a:prstGeom>
      </dgm:spPr>
    </dgm:pt>
    <dgm:pt modelId="{380198DF-1D81-4C58-A488-D2DD6BBD440E}" type="pres">
      <dgm:prSet presAssocID="{503AE6CF-8A14-44F8-830A-EEE6D2837991}" presName="sibTrans" presStyleLbl="sibTrans1D1" presStyleIdx="1" presStyleCnt="5"/>
      <dgm:spPr/>
    </dgm:pt>
    <dgm:pt modelId="{1D0F1ACE-746B-4B98-BEBE-F45EB7EF57CE}" type="pres">
      <dgm:prSet presAssocID="{503AE6CF-8A14-44F8-830A-EEE6D2837991}" presName="connectorText" presStyleLbl="sibTrans1D1" presStyleIdx="1" presStyleCnt="5"/>
      <dgm:spPr/>
    </dgm:pt>
    <dgm:pt modelId="{A68EE250-363F-4DCA-9873-BE0CA6B64CDC}" type="pres">
      <dgm:prSet presAssocID="{EFAAB2E5-3EEE-419D-BD49-29BBFAE0831B}" presName="node" presStyleLbl="node1" presStyleIdx="2" presStyleCnt="6" custScaleX="61538" custScaleY="64419" custLinFactNeighborX="-508" custLinFactNeighborY="-1113">
        <dgm:presLayoutVars>
          <dgm:bulletEnabled val="1"/>
        </dgm:presLayoutVars>
      </dgm:prSet>
      <dgm:spPr>
        <a:prstGeom prst="roundRect">
          <a:avLst/>
        </a:prstGeom>
      </dgm:spPr>
    </dgm:pt>
    <dgm:pt modelId="{5D145653-1209-412E-B2A5-FD9FD02CD820}" type="pres">
      <dgm:prSet presAssocID="{20BB7460-F5C6-4898-ABA1-971FF291B4C1}" presName="sibTrans" presStyleLbl="sibTrans1D1" presStyleIdx="2" presStyleCnt="5"/>
      <dgm:spPr/>
    </dgm:pt>
    <dgm:pt modelId="{C7F00581-974C-4490-9D69-ADEFE68E81F0}" type="pres">
      <dgm:prSet presAssocID="{20BB7460-F5C6-4898-ABA1-971FF291B4C1}" presName="connectorText" presStyleLbl="sibTrans1D1" presStyleIdx="2" presStyleCnt="5"/>
      <dgm:spPr/>
    </dgm:pt>
    <dgm:pt modelId="{B2EDD59D-7F88-4B02-83DE-F8B98D51F2FE}" type="pres">
      <dgm:prSet presAssocID="{D5CF8870-72EC-48AB-8883-474F7028B02C}" presName="node" presStyleLbl="node1" presStyleIdx="3" presStyleCnt="6" custScaleX="59388" custScaleY="60296" custLinFactNeighborX="-569" custLinFactNeighborY="-1157">
        <dgm:presLayoutVars>
          <dgm:bulletEnabled val="1"/>
        </dgm:presLayoutVars>
      </dgm:prSet>
      <dgm:spPr>
        <a:prstGeom prst="roundRect">
          <a:avLst/>
        </a:prstGeom>
      </dgm:spPr>
    </dgm:pt>
    <dgm:pt modelId="{162658A4-1979-46AA-BE1D-04DE8CCAB54D}" type="pres">
      <dgm:prSet presAssocID="{736F8EC1-EA67-449B-B838-DF75E4434FCF}" presName="sibTrans" presStyleLbl="sibTrans1D1" presStyleIdx="3" presStyleCnt="5"/>
      <dgm:spPr/>
    </dgm:pt>
    <dgm:pt modelId="{C27DE712-6098-4A53-8018-5DC0F42F041E}" type="pres">
      <dgm:prSet presAssocID="{736F8EC1-EA67-449B-B838-DF75E4434FCF}" presName="connectorText" presStyleLbl="sibTrans1D1" presStyleIdx="3" presStyleCnt="5"/>
      <dgm:spPr/>
    </dgm:pt>
    <dgm:pt modelId="{D74B4B57-81FF-471B-B415-4EABD4A3DBF0}" type="pres">
      <dgm:prSet presAssocID="{998FFB20-DD41-4F57-B513-5D335F8FFBFF}" presName="node" presStyleLbl="node1" presStyleIdx="4" presStyleCnt="6" custScaleX="62026" custScaleY="60008" custLinFactNeighborX="2914" custLinFactNeighborY="-911">
        <dgm:presLayoutVars>
          <dgm:bulletEnabled val="1"/>
        </dgm:presLayoutVars>
      </dgm:prSet>
      <dgm:spPr>
        <a:prstGeom prst="roundRect">
          <a:avLst/>
        </a:prstGeom>
      </dgm:spPr>
    </dgm:pt>
    <dgm:pt modelId="{14046F07-EFFF-43C0-9F9F-5B4DE488DB7B}" type="pres">
      <dgm:prSet presAssocID="{FA05D18C-F08E-40D3-99A9-7D560DFD8F0D}" presName="sibTrans" presStyleLbl="sibTrans1D1" presStyleIdx="4" presStyleCnt="5"/>
      <dgm:spPr/>
    </dgm:pt>
    <dgm:pt modelId="{026DD219-6FD2-432F-A4C1-50F8D7A58627}" type="pres">
      <dgm:prSet presAssocID="{FA05D18C-F08E-40D3-99A9-7D560DFD8F0D}" presName="connectorText" presStyleLbl="sibTrans1D1" presStyleIdx="4" presStyleCnt="5"/>
      <dgm:spPr/>
    </dgm:pt>
    <dgm:pt modelId="{100C73D5-E61D-4308-8185-4E56B452D5F4}" type="pres">
      <dgm:prSet presAssocID="{3762D1F0-75C9-4F39-B0BF-04E036254D86}" presName="node" presStyleLbl="node1" presStyleIdx="5" presStyleCnt="6" custScaleX="62026" custScaleY="57279" custLinFactNeighborX="1147" custLinFactNeighborY="-1106">
        <dgm:presLayoutVars>
          <dgm:bulletEnabled val="1"/>
        </dgm:presLayoutVars>
      </dgm:prSet>
      <dgm:spPr>
        <a:prstGeom prst="roundRect">
          <a:avLst/>
        </a:prstGeom>
      </dgm:spPr>
    </dgm:pt>
  </dgm:ptLst>
  <dgm:cxnLst>
    <dgm:cxn modelId="{4032EE18-6C63-430A-A049-E82315985D45}" type="presOf" srcId="{998FFB20-DD41-4F57-B513-5D335F8FFBFF}" destId="{D74B4B57-81FF-471B-B415-4EABD4A3DBF0}" srcOrd="0" destOrd="0" presId="urn:microsoft.com/office/officeart/2005/8/layout/bProcess3"/>
    <dgm:cxn modelId="{77628E6E-BFAF-43FE-8220-6516AD81E859}" type="presOf" srcId="{20BB7460-F5C6-4898-ABA1-971FF291B4C1}" destId="{C7F00581-974C-4490-9D69-ADEFE68E81F0}" srcOrd="1" destOrd="0" presId="urn:microsoft.com/office/officeart/2005/8/layout/bProcess3"/>
    <dgm:cxn modelId="{FF38307C-2BB0-441F-8784-CEE5F1B40B3B}" type="presOf" srcId="{FA05D18C-F08E-40D3-99A9-7D560DFD8F0D}" destId="{026DD219-6FD2-432F-A4C1-50F8D7A58627}" srcOrd="1" destOrd="0" presId="urn:microsoft.com/office/officeart/2005/8/layout/bProcess3"/>
    <dgm:cxn modelId="{6B03C27E-51E2-4E9C-950A-FAC47F63D3CC}" type="presOf" srcId="{D274BE67-AFDE-4D78-B13E-0BE2F29DABCD}" destId="{01CFA371-276F-4176-A069-55DE3FDEE0F7}" srcOrd="0" destOrd="0" presId="urn:microsoft.com/office/officeart/2005/8/layout/bProcess3"/>
    <dgm:cxn modelId="{05DE1388-15B7-42A3-9B3E-6E71BE39351A}" type="presOf" srcId="{EFAAB2E5-3EEE-419D-BD49-29BBFAE0831B}" destId="{A68EE250-363F-4DCA-9873-BE0CA6B64CDC}" srcOrd="0" destOrd="0" presId="urn:microsoft.com/office/officeart/2005/8/layout/bProcess3"/>
    <dgm:cxn modelId="{5A7AD488-8CA6-4B07-8528-DF5DD23CB8DC}" srcId="{9CBA2191-1928-4B35-8A55-BC6262074E64}" destId="{365BCE63-507A-4403-AD6A-AD275BB2CB61}" srcOrd="1" destOrd="0" parTransId="{39F379D5-AC06-4BD2-A697-371941154D80}" sibTransId="{503AE6CF-8A14-44F8-830A-EEE6D2837991}"/>
    <dgm:cxn modelId="{9F63418C-9979-42AA-A9E1-FCF127573314}" srcId="{9CBA2191-1928-4B35-8A55-BC6262074E64}" destId="{D5CF8870-72EC-48AB-8883-474F7028B02C}" srcOrd="3" destOrd="0" parTransId="{5CA8F7F3-7044-4C7B-9465-708204E7140F}" sibTransId="{736F8EC1-EA67-449B-B838-DF75E4434FCF}"/>
    <dgm:cxn modelId="{C4FB5998-427B-49C7-99A2-D78D6A4A7B9A}" type="presOf" srcId="{20BB7460-F5C6-4898-ABA1-971FF291B4C1}" destId="{5D145653-1209-412E-B2A5-FD9FD02CD820}" srcOrd="0" destOrd="0" presId="urn:microsoft.com/office/officeart/2005/8/layout/bProcess3"/>
    <dgm:cxn modelId="{15E1D599-F1EC-4273-BED4-F2EF88E46DE1}" type="presOf" srcId="{3762D1F0-75C9-4F39-B0BF-04E036254D86}" destId="{100C73D5-E61D-4308-8185-4E56B452D5F4}" srcOrd="0" destOrd="0" presId="urn:microsoft.com/office/officeart/2005/8/layout/bProcess3"/>
    <dgm:cxn modelId="{C834ED99-6D0B-474B-A85D-75B7D8A66768}" type="presOf" srcId="{365BCE63-507A-4403-AD6A-AD275BB2CB61}" destId="{EBB3E16A-2838-402B-A0E6-A9F1D8D0C594}" srcOrd="0" destOrd="0" presId="urn:microsoft.com/office/officeart/2005/8/layout/bProcess3"/>
    <dgm:cxn modelId="{79B7CE9F-67E2-4583-9D61-B9C046393F34}" type="presOf" srcId="{6CD214E3-60FC-4FC3-A787-DE04954ED8CA}" destId="{D2ACE6D0-0834-4E24-A1E7-BA18DC6747DB}" srcOrd="0" destOrd="0" presId="urn:microsoft.com/office/officeart/2005/8/layout/bProcess3"/>
    <dgm:cxn modelId="{AAD628AF-3CA5-41F2-B83E-844A7A2E62E4}" type="presOf" srcId="{D5CF8870-72EC-48AB-8883-474F7028B02C}" destId="{B2EDD59D-7F88-4B02-83DE-F8B98D51F2FE}" srcOrd="0" destOrd="0" presId="urn:microsoft.com/office/officeart/2005/8/layout/bProcess3"/>
    <dgm:cxn modelId="{57DA91B8-81E9-4A0B-A1B3-872FF89A0D49}" type="presOf" srcId="{9CBA2191-1928-4B35-8A55-BC6262074E64}" destId="{8AA4C672-E768-40C9-8CBF-2C665F4C7D9A}" srcOrd="0" destOrd="0" presId="urn:microsoft.com/office/officeart/2005/8/layout/bProcess3"/>
    <dgm:cxn modelId="{F8C6C5B9-97A7-4CD5-B501-7136943A5051}" type="presOf" srcId="{503AE6CF-8A14-44F8-830A-EEE6D2837991}" destId="{380198DF-1D81-4C58-A488-D2DD6BBD440E}" srcOrd="0" destOrd="0" presId="urn:microsoft.com/office/officeart/2005/8/layout/bProcess3"/>
    <dgm:cxn modelId="{4FEF9EBC-40FB-498E-A855-BADAFB83A1F4}" srcId="{9CBA2191-1928-4B35-8A55-BC6262074E64}" destId="{998FFB20-DD41-4F57-B513-5D335F8FFBFF}" srcOrd="4" destOrd="0" parTransId="{2640B076-D302-4E8D-9852-3EAB46170CC7}" sibTransId="{FA05D18C-F08E-40D3-99A9-7D560DFD8F0D}"/>
    <dgm:cxn modelId="{B5B618BE-B1E5-4FF9-BF7D-5009ECC03D77}" srcId="{9CBA2191-1928-4B35-8A55-BC6262074E64}" destId="{6CD214E3-60FC-4FC3-A787-DE04954ED8CA}" srcOrd="0" destOrd="0" parTransId="{4F039DF4-D170-400B-81E0-164E49783941}" sibTransId="{D274BE67-AFDE-4D78-B13E-0BE2F29DABCD}"/>
    <dgm:cxn modelId="{796280C4-7769-4730-93DE-4D18A7F27F25}" srcId="{9CBA2191-1928-4B35-8A55-BC6262074E64}" destId="{3762D1F0-75C9-4F39-B0BF-04E036254D86}" srcOrd="5" destOrd="0" parTransId="{1C0402A6-EDE1-4013-96C6-E38970767B02}" sibTransId="{9D020EC9-ACFE-4D1A-BCF6-BE0D4BAD6AAD}"/>
    <dgm:cxn modelId="{23A192D4-38B0-47CC-ACD9-AEB33E36ADE1}" type="presOf" srcId="{736F8EC1-EA67-449B-B838-DF75E4434FCF}" destId="{C27DE712-6098-4A53-8018-5DC0F42F041E}" srcOrd="1" destOrd="0" presId="urn:microsoft.com/office/officeart/2005/8/layout/bProcess3"/>
    <dgm:cxn modelId="{5BDC9FD8-B798-4E60-B8F0-86481F20A330}" type="presOf" srcId="{D274BE67-AFDE-4D78-B13E-0BE2F29DABCD}" destId="{BE304A1A-6291-41B7-B219-695E15D01729}" srcOrd="1" destOrd="0" presId="urn:microsoft.com/office/officeart/2005/8/layout/bProcess3"/>
    <dgm:cxn modelId="{90AA50F4-9828-4F5D-9948-5D8EDBDDBD76}" srcId="{9CBA2191-1928-4B35-8A55-BC6262074E64}" destId="{EFAAB2E5-3EEE-419D-BD49-29BBFAE0831B}" srcOrd="2" destOrd="0" parTransId="{5FF02980-CE4B-4442-9C4A-D45BB3324754}" sibTransId="{20BB7460-F5C6-4898-ABA1-971FF291B4C1}"/>
    <dgm:cxn modelId="{3D1FC8F5-787E-4FB7-BB9C-F9C362161589}" type="presOf" srcId="{503AE6CF-8A14-44F8-830A-EEE6D2837991}" destId="{1D0F1ACE-746B-4B98-BEBE-F45EB7EF57CE}" srcOrd="1" destOrd="0" presId="urn:microsoft.com/office/officeart/2005/8/layout/bProcess3"/>
    <dgm:cxn modelId="{614CAEFE-F4C7-40AC-8185-90F0B1F5E636}" type="presOf" srcId="{736F8EC1-EA67-449B-B838-DF75E4434FCF}" destId="{162658A4-1979-46AA-BE1D-04DE8CCAB54D}" srcOrd="0" destOrd="0" presId="urn:microsoft.com/office/officeart/2005/8/layout/bProcess3"/>
    <dgm:cxn modelId="{B37AD5FF-B6A2-4CD4-BDD7-AA9553BFF1A9}" type="presOf" srcId="{FA05D18C-F08E-40D3-99A9-7D560DFD8F0D}" destId="{14046F07-EFFF-43C0-9F9F-5B4DE488DB7B}" srcOrd="0" destOrd="0" presId="urn:microsoft.com/office/officeart/2005/8/layout/bProcess3"/>
    <dgm:cxn modelId="{1DA6BE6E-8D25-4FE1-8DCF-251B39A4E746}" type="presParOf" srcId="{8AA4C672-E768-40C9-8CBF-2C665F4C7D9A}" destId="{D2ACE6D0-0834-4E24-A1E7-BA18DC6747DB}" srcOrd="0" destOrd="0" presId="urn:microsoft.com/office/officeart/2005/8/layout/bProcess3"/>
    <dgm:cxn modelId="{117B2D65-A37C-4E10-871B-75DD1E123545}" type="presParOf" srcId="{8AA4C672-E768-40C9-8CBF-2C665F4C7D9A}" destId="{01CFA371-276F-4176-A069-55DE3FDEE0F7}" srcOrd="1" destOrd="0" presId="urn:microsoft.com/office/officeart/2005/8/layout/bProcess3"/>
    <dgm:cxn modelId="{5FB24BFB-E20F-4543-A61C-7BE33459D5C8}" type="presParOf" srcId="{01CFA371-276F-4176-A069-55DE3FDEE0F7}" destId="{BE304A1A-6291-41B7-B219-695E15D01729}" srcOrd="0" destOrd="0" presId="urn:microsoft.com/office/officeart/2005/8/layout/bProcess3"/>
    <dgm:cxn modelId="{7C6D6F3A-0E6E-41E3-A802-F7ADB0C1C92A}" type="presParOf" srcId="{8AA4C672-E768-40C9-8CBF-2C665F4C7D9A}" destId="{EBB3E16A-2838-402B-A0E6-A9F1D8D0C594}" srcOrd="2" destOrd="0" presId="urn:microsoft.com/office/officeart/2005/8/layout/bProcess3"/>
    <dgm:cxn modelId="{42AE9B1B-B9CD-40AD-BB8A-6439C2181A2B}" type="presParOf" srcId="{8AA4C672-E768-40C9-8CBF-2C665F4C7D9A}" destId="{380198DF-1D81-4C58-A488-D2DD6BBD440E}" srcOrd="3" destOrd="0" presId="urn:microsoft.com/office/officeart/2005/8/layout/bProcess3"/>
    <dgm:cxn modelId="{0E8C2129-EB9B-4310-805D-7AE50A32CBC2}" type="presParOf" srcId="{380198DF-1D81-4C58-A488-D2DD6BBD440E}" destId="{1D0F1ACE-746B-4B98-BEBE-F45EB7EF57CE}" srcOrd="0" destOrd="0" presId="urn:microsoft.com/office/officeart/2005/8/layout/bProcess3"/>
    <dgm:cxn modelId="{56D6ECBA-DF09-40B0-A275-4DEFE5C01807}" type="presParOf" srcId="{8AA4C672-E768-40C9-8CBF-2C665F4C7D9A}" destId="{A68EE250-363F-4DCA-9873-BE0CA6B64CDC}" srcOrd="4" destOrd="0" presId="urn:microsoft.com/office/officeart/2005/8/layout/bProcess3"/>
    <dgm:cxn modelId="{3ACDB884-AEFF-4289-8833-0463B1851E43}" type="presParOf" srcId="{8AA4C672-E768-40C9-8CBF-2C665F4C7D9A}" destId="{5D145653-1209-412E-B2A5-FD9FD02CD820}" srcOrd="5" destOrd="0" presId="urn:microsoft.com/office/officeart/2005/8/layout/bProcess3"/>
    <dgm:cxn modelId="{70C07E8F-ACC2-4581-9F09-BA746406A6F4}" type="presParOf" srcId="{5D145653-1209-412E-B2A5-FD9FD02CD820}" destId="{C7F00581-974C-4490-9D69-ADEFE68E81F0}" srcOrd="0" destOrd="0" presId="urn:microsoft.com/office/officeart/2005/8/layout/bProcess3"/>
    <dgm:cxn modelId="{CE91D7C3-757C-4F2D-8F96-2569F5CEC129}" type="presParOf" srcId="{8AA4C672-E768-40C9-8CBF-2C665F4C7D9A}" destId="{B2EDD59D-7F88-4B02-83DE-F8B98D51F2FE}" srcOrd="6" destOrd="0" presId="urn:microsoft.com/office/officeart/2005/8/layout/bProcess3"/>
    <dgm:cxn modelId="{B8E287D5-B165-4760-9CEB-B9B38953AFC8}" type="presParOf" srcId="{8AA4C672-E768-40C9-8CBF-2C665F4C7D9A}" destId="{162658A4-1979-46AA-BE1D-04DE8CCAB54D}" srcOrd="7" destOrd="0" presId="urn:microsoft.com/office/officeart/2005/8/layout/bProcess3"/>
    <dgm:cxn modelId="{1851DD33-B1F3-491C-A291-EBEA57C6BC26}" type="presParOf" srcId="{162658A4-1979-46AA-BE1D-04DE8CCAB54D}" destId="{C27DE712-6098-4A53-8018-5DC0F42F041E}" srcOrd="0" destOrd="0" presId="urn:microsoft.com/office/officeart/2005/8/layout/bProcess3"/>
    <dgm:cxn modelId="{AEC2DB86-2354-4672-BCB8-896E6A4573C7}" type="presParOf" srcId="{8AA4C672-E768-40C9-8CBF-2C665F4C7D9A}" destId="{D74B4B57-81FF-471B-B415-4EABD4A3DBF0}" srcOrd="8" destOrd="0" presId="urn:microsoft.com/office/officeart/2005/8/layout/bProcess3"/>
    <dgm:cxn modelId="{A020C956-99A5-4326-9A4C-B2A4795772FC}" type="presParOf" srcId="{8AA4C672-E768-40C9-8CBF-2C665F4C7D9A}" destId="{14046F07-EFFF-43C0-9F9F-5B4DE488DB7B}" srcOrd="9" destOrd="0" presId="urn:microsoft.com/office/officeart/2005/8/layout/bProcess3"/>
    <dgm:cxn modelId="{C5016508-A17D-4402-B968-EBD358D659BA}" type="presParOf" srcId="{14046F07-EFFF-43C0-9F9F-5B4DE488DB7B}" destId="{026DD219-6FD2-432F-A4C1-50F8D7A58627}" srcOrd="0" destOrd="0" presId="urn:microsoft.com/office/officeart/2005/8/layout/bProcess3"/>
    <dgm:cxn modelId="{11215963-EFAF-4BFC-88F6-A21441ACC458}" type="presParOf" srcId="{8AA4C672-E768-40C9-8CBF-2C665F4C7D9A}" destId="{100C73D5-E61D-4308-8185-4E56B452D5F4}"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41FAEB-4732-4AD2-9C98-F0F2AFF8663B}"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sl-SI"/>
        </a:p>
      </dgm:t>
    </dgm:pt>
    <dgm:pt modelId="{519BE1F6-019C-42C6-8BA4-3861FECE30A8}">
      <dgm:prSet phldrT="[besedilo]" custT="1"/>
      <dgm:spPr/>
      <dgm:t>
        <a:bodyPr/>
        <a:lstStyle/>
        <a:p>
          <a:pPr algn="ctr"/>
          <a:r>
            <a:rPr lang="sl-SI" sz="1400" b="0" i="0" dirty="0"/>
            <a:t>OBJAVA SEZNAMA RECENZENTOV NA SPLETNI STRANI ARIS</a:t>
          </a:r>
        </a:p>
        <a:p>
          <a:pPr algn="just"/>
          <a:r>
            <a:rPr lang="sl-SI" sz="800" b="0" i="0" dirty="0">
              <a:solidFill>
                <a:schemeClr val="tx1"/>
              </a:solidFill>
            </a:rPr>
            <a:t>Objava najmanj enkrat letno tistih recenzentov, ki so sodelovali v zaključenih postopkih ocenjevanja predlogov aktivnosti znanstvenoraziskovalne dejavnosti.</a:t>
          </a:r>
          <a:endParaRPr lang="sl-SI" sz="800" dirty="0">
            <a:solidFill>
              <a:schemeClr val="tx1"/>
            </a:solidFill>
          </a:endParaRPr>
        </a:p>
      </dgm:t>
    </dgm:pt>
    <dgm:pt modelId="{DB2CC48A-C04E-4AFC-BD38-CEDC517F403E}" type="parTrans" cxnId="{2CA6DDF7-E66C-4558-94F9-FAFD0C629D74}">
      <dgm:prSet/>
      <dgm:spPr/>
      <dgm:t>
        <a:bodyPr/>
        <a:lstStyle/>
        <a:p>
          <a:endParaRPr lang="sl-SI"/>
        </a:p>
      </dgm:t>
    </dgm:pt>
    <dgm:pt modelId="{AEF4E1E2-1C97-4CE7-A902-B7AADFE7D813}" type="sibTrans" cxnId="{2CA6DDF7-E66C-4558-94F9-FAFD0C629D74}">
      <dgm:prSet/>
      <dgm:spPr/>
      <dgm:t>
        <a:bodyPr/>
        <a:lstStyle/>
        <a:p>
          <a:endParaRPr lang="sl-SI"/>
        </a:p>
      </dgm:t>
    </dgm:pt>
    <dgm:pt modelId="{F5BC8B51-FF50-4F4E-A805-849E97D1229F}">
      <dgm:prSet phldrT="[besedilo]" custT="1"/>
      <dgm:spPr>
        <a:solidFill>
          <a:schemeClr val="accent4"/>
        </a:solidFill>
      </dgm:spPr>
      <dgm:t>
        <a:bodyPr/>
        <a:lstStyle/>
        <a:p>
          <a:pPr algn="ctr"/>
          <a:r>
            <a:rPr lang="sl-SI" sz="1400" b="0" i="0" dirty="0">
              <a:solidFill>
                <a:schemeClr val="tx1"/>
              </a:solidFill>
            </a:rPr>
            <a:t>SESTAVA ZBIRKE PODATKOV O RECENZENTIH</a:t>
          </a:r>
        </a:p>
        <a:p>
          <a:pPr algn="just"/>
          <a:r>
            <a:rPr lang="sl-SI" sz="800" b="0" i="0" dirty="0"/>
            <a:t>Nabor recenzentov za sestavo zbirke podatkov o recenzentih ARIS pridobi:</a:t>
          </a:r>
        </a:p>
        <a:p>
          <a:pPr algn="just"/>
          <a:r>
            <a:rPr lang="sl-SI" sz="800" b="0" i="0" dirty="0"/>
            <a:t>- preko elektronskih aplikacij, ki omogočajo izbiro recenzentov glede na vsebino prijave, </a:t>
          </a:r>
        </a:p>
        <a:p>
          <a:pPr algn="just"/>
          <a:r>
            <a:rPr lang="sl-SI" sz="800" b="0" i="0" dirty="0"/>
            <a:t>-  na podlagi pogodb s tujimi agencijami, </a:t>
          </a:r>
        </a:p>
        <a:p>
          <a:pPr algn="just"/>
          <a:r>
            <a:rPr lang="sl-SI" sz="800" b="0" i="0" dirty="0"/>
            <a:t>- na podlagi meddržavnih dogovorov, </a:t>
          </a:r>
        </a:p>
        <a:p>
          <a:pPr algn="just"/>
          <a:r>
            <a:rPr lang="sl-SI" sz="800" b="0" i="0" dirty="0"/>
            <a:t>- na predlog raziskovalnih organizacij, ki jih ARIS pozove v imenu ZSA, </a:t>
          </a:r>
        </a:p>
        <a:p>
          <a:pPr algn="just"/>
          <a:r>
            <a:rPr lang="sl-SI" sz="800" b="0" i="0" dirty="0"/>
            <a:t>- na predlog raziskovalcev. </a:t>
          </a:r>
        </a:p>
        <a:p>
          <a:pPr algn="just"/>
          <a:r>
            <a:rPr lang="sl-SI" sz="800" b="0" i="0" dirty="0"/>
            <a:t>ZSV enkrat letno dopolnijo zbirko podatkov o recenzentih s svojimi predlogi ali iz njega izločijo posamezne recenzente. Recenzenti so praviloma uveljavljeni raziskovalci.</a:t>
          </a:r>
          <a:endParaRPr lang="sl-SI" sz="800" dirty="0"/>
        </a:p>
      </dgm:t>
    </dgm:pt>
    <dgm:pt modelId="{1D0ADF16-37A5-4E8B-9F28-C4B75BD7439A}" type="parTrans" cxnId="{491F4DD2-B7C2-44A7-A384-8BE17AD03046}">
      <dgm:prSet/>
      <dgm:spPr/>
      <dgm:t>
        <a:bodyPr/>
        <a:lstStyle/>
        <a:p>
          <a:endParaRPr lang="sl-SI"/>
        </a:p>
      </dgm:t>
    </dgm:pt>
    <dgm:pt modelId="{F6E3E58D-5BEA-463B-BD1C-01BD95389A70}" type="sibTrans" cxnId="{491F4DD2-B7C2-44A7-A384-8BE17AD03046}">
      <dgm:prSet/>
      <dgm:spPr/>
      <dgm:t>
        <a:bodyPr/>
        <a:lstStyle/>
        <a:p>
          <a:endParaRPr lang="sl-SI"/>
        </a:p>
      </dgm:t>
    </dgm:pt>
    <dgm:pt modelId="{4B96A34B-05B2-4015-8A97-82E1ABB9DFFD}">
      <dgm:prSet phldrT="[besedilo]" custT="1"/>
      <dgm:spPr>
        <a:solidFill>
          <a:schemeClr val="accent4"/>
        </a:solidFill>
      </dgm:spPr>
      <dgm:t>
        <a:bodyPr/>
        <a:lstStyle/>
        <a:p>
          <a:pPr algn="just"/>
          <a:r>
            <a:rPr lang="sl-SI" sz="1400" b="0" i="0" dirty="0">
              <a:solidFill>
                <a:schemeClr val="tx1"/>
              </a:solidFill>
            </a:rPr>
            <a:t>ZAMENJAVA RECENZENTA</a:t>
          </a:r>
        </a:p>
        <a:p>
          <a:pPr algn="just"/>
          <a:r>
            <a:rPr lang="sl-SI" sz="800" b="0" i="0" dirty="0"/>
            <a:t>Recenzent je lahko zamenjan če:</a:t>
          </a:r>
        </a:p>
        <a:p>
          <a:pPr algn="just"/>
          <a:r>
            <a:rPr lang="sl-SI" sz="800" b="0" i="0" dirty="0"/>
            <a:t>-  to sam zahteva (v primeru nasprotja interesov, če predmet ocenjevanja ni z njegovega raziskovalnega področja ali zaradi drugih nepredvidenih okoliščin),</a:t>
          </a:r>
        </a:p>
        <a:p>
          <a:pPr algn="just"/>
          <a:r>
            <a:rPr lang="sl-SI" sz="800" b="0" i="0" dirty="0"/>
            <a:t>- pri svojem delu ne ravna po splošnih aktih ARIS ali ne izvaja prevzetih nalog,</a:t>
          </a:r>
        </a:p>
        <a:p>
          <a:pPr algn="just"/>
          <a:r>
            <a:rPr lang="sl-SI" sz="800" b="0" i="0" dirty="0"/>
            <a:t>- se med postopkom ocenjevanja ugotovi, da izbira recenzenta glede na predmet ocenjevanja ni bila ustrezna.</a:t>
          </a:r>
        </a:p>
      </dgm:t>
    </dgm:pt>
    <dgm:pt modelId="{AF7CFFD4-8577-4A39-8047-7CEF8EE314FE}" type="parTrans" cxnId="{3D9688F2-7066-4F16-9E53-A55C50DD7C9F}">
      <dgm:prSet/>
      <dgm:spPr/>
      <dgm:t>
        <a:bodyPr/>
        <a:lstStyle/>
        <a:p>
          <a:endParaRPr lang="sl-SI"/>
        </a:p>
      </dgm:t>
    </dgm:pt>
    <dgm:pt modelId="{0110E7E0-DD59-440E-8940-72DFECE7ABDB}" type="sibTrans" cxnId="{3D9688F2-7066-4F16-9E53-A55C50DD7C9F}">
      <dgm:prSet/>
      <dgm:spPr/>
      <dgm:t>
        <a:bodyPr/>
        <a:lstStyle/>
        <a:p>
          <a:endParaRPr lang="sl-SI"/>
        </a:p>
      </dgm:t>
    </dgm:pt>
    <dgm:pt modelId="{E1E4D04F-B8A8-42AA-8B74-46F42B5E32B4}">
      <dgm:prSet phldrT="[besedilo]" custT="1"/>
      <dgm:spPr/>
      <dgm:t>
        <a:bodyPr/>
        <a:lstStyle/>
        <a:p>
          <a:pPr algn="ctr"/>
          <a:r>
            <a:rPr lang="sl-SI" sz="1400" b="0" i="0" dirty="0"/>
            <a:t>POGOJI IN KRITERIJI ZA IMENOVANJE RECENZENTOV</a:t>
          </a:r>
        </a:p>
        <a:p>
          <a:pPr algn="just"/>
          <a:r>
            <a:rPr lang="sl-SI" sz="800" b="0" i="0" dirty="0">
              <a:solidFill>
                <a:schemeClr val="tx1"/>
              </a:solidFill>
            </a:rPr>
            <a:t>Kandidat za recenzenta mora izkazovati znanstveno ali strokovno odličnost tako, da izpolnjuje pogoje za vodjo temeljnega ali aplikativnega projekta, določene v </a:t>
          </a:r>
          <a:r>
            <a:rPr lang="sl-SI" sz="800" b="0" i="0" dirty="0" err="1">
              <a:solidFill>
                <a:schemeClr val="tx1"/>
              </a:solidFill>
            </a:rPr>
            <a:t>ZZrID</a:t>
          </a:r>
          <a:r>
            <a:rPr lang="sl-SI" sz="800" b="0" i="0" dirty="0">
              <a:solidFill>
                <a:schemeClr val="tx1"/>
              </a:solidFill>
            </a:rPr>
            <a:t>, splošnih aktih ARIS in kriterijih, ki urejajo ugotavljanje izpolnjevanja izkazovanja mednarodno primerljivih raziskovalnih rezultatov z obdobjem zajema mednarodno primerljivih raziskovalnih rezultatov za vodjo raziskovalnega projekta in programa.</a:t>
          </a:r>
        </a:p>
        <a:p>
          <a:pPr algn="just"/>
          <a:r>
            <a:rPr lang="sl-SI" sz="800" b="0" i="0" dirty="0">
              <a:solidFill>
                <a:schemeClr val="tx1"/>
              </a:solidFill>
            </a:rPr>
            <a:t>Izpolnjevanje pogojev za tujega recenzenta se določi kvalitativno in ob upoštevanju morebitnih usmeritev ZSA glede mednarodno primerljivih podatkov, kot so: objave v uglednih mednarodnih revijah; H-indeks; citati; ustanova, v kateri je zaposlen; ustanove, ki so ga predlagale.</a:t>
          </a:r>
        </a:p>
        <a:p>
          <a:pPr algn="just"/>
          <a:r>
            <a:rPr lang="sl-SI" sz="800" b="0" i="0" dirty="0">
              <a:solidFill>
                <a:schemeClr val="tx1"/>
              </a:solidFill>
            </a:rPr>
            <a:t>Za recenzenta ne sme biti imenovan rektor, prorektor ali dekan slovenskega visokošolskega zavoda, zakoniti zastopnik raziskovalne organizacije, direktor ARIS, član upravnega odbora ARIS ali član ZSA.</a:t>
          </a:r>
          <a:endParaRPr lang="sl-SI" sz="800" dirty="0">
            <a:solidFill>
              <a:schemeClr val="tx1"/>
            </a:solidFill>
          </a:endParaRPr>
        </a:p>
      </dgm:t>
    </dgm:pt>
    <dgm:pt modelId="{6762D3B4-86A3-471D-A00E-E2465ABB15CF}" type="parTrans" cxnId="{3971C302-272A-4282-8EEB-A78C12B82959}">
      <dgm:prSet/>
      <dgm:spPr/>
      <dgm:t>
        <a:bodyPr/>
        <a:lstStyle/>
        <a:p>
          <a:endParaRPr lang="sl-SI"/>
        </a:p>
      </dgm:t>
    </dgm:pt>
    <dgm:pt modelId="{7C849784-AF41-4289-8066-49F5E4021A98}" type="sibTrans" cxnId="{3971C302-272A-4282-8EEB-A78C12B82959}">
      <dgm:prSet/>
      <dgm:spPr/>
      <dgm:t>
        <a:bodyPr/>
        <a:lstStyle/>
        <a:p>
          <a:endParaRPr lang="sl-SI"/>
        </a:p>
      </dgm:t>
    </dgm:pt>
    <dgm:pt modelId="{3299AA9F-7635-4DCF-8569-38FE926196F6}">
      <dgm:prSet phldrT="[besedilo]" custT="1"/>
      <dgm:spPr/>
      <dgm:t>
        <a:bodyPr/>
        <a:lstStyle/>
        <a:p>
          <a:pPr algn="ctr"/>
          <a:r>
            <a:rPr lang="sl-SI" sz="1400" b="0" i="0" dirty="0"/>
            <a:t>POTRJEVANJE ZBIRKE PODATKOV O RECENZENTIH S STRANI ZSA</a:t>
          </a:r>
        </a:p>
        <a:p>
          <a:pPr algn="just"/>
          <a:r>
            <a:rPr lang="sl-SI" sz="800" b="0" i="0" dirty="0">
              <a:solidFill>
                <a:schemeClr val="tx1"/>
              </a:solidFill>
            </a:rPr>
            <a:t>ARIS po znanstvenih vedah vodi zbirko podatkov o recenzentih, ki ocenjujejo predloge aktivnosti znanstvenoraziskovalne dejavnosti. ZSA potrjuje zbirko podatkov o recenzentih praviloma vsako leto.</a:t>
          </a:r>
          <a:endParaRPr lang="sl-SI" sz="800" dirty="0">
            <a:solidFill>
              <a:schemeClr val="tx1"/>
            </a:solidFill>
          </a:endParaRPr>
        </a:p>
      </dgm:t>
    </dgm:pt>
    <dgm:pt modelId="{388B5EF5-CC92-4BF8-ACC7-B27EF2682F3A}" type="parTrans" cxnId="{091883D0-F4B2-4DEF-95A2-7C8C6308DB29}">
      <dgm:prSet/>
      <dgm:spPr/>
      <dgm:t>
        <a:bodyPr/>
        <a:lstStyle/>
        <a:p>
          <a:endParaRPr lang="sl-SI"/>
        </a:p>
      </dgm:t>
    </dgm:pt>
    <dgm:pt modelId="{3BD0C0B6-FC68-402B-ABF7-D802DC6D015E}" type="sibTrans" cxnId="{091883D0-F4B2-4DEF-95A2-7C8C6308DB29}">
      <dgm:prSet/>
      <dgm:spPr/>
      <dgm:t>
        <a:bodyPr/>
        <a:lstStyle/>
        <a:p>
          <a:endParaRPr lang="sl-SI"/>
        </a:p>
      </dgm:t>
    </dgm:pt>
    <dgm:pt modelId="{90AAC116-9C38-4868-B78C-2A25B690FE32}">
      <dgm:prSet custT="1"/>
      <dgm:spPr/>
      <dgm:t>
        <a:bodyPr/>
        <a:lstStyle/>
        <a:p>
          <a:pPr algn="ctr"/>
          <a:r>
            <a:rPr lang="sl-SI" sz="1400" b="0" i="0" dirty="0"/>
            <a:t>IMENOVANJE RECENZENTOV S STRANI ZEP </a:t>
          </a:r>
        </a:p>
        <a:p>
          <a:pPr algn="just"/>
          <a:r>
            <a:rPr lang="sl-SI" sz="800" b="0" i="0" dirty="0">
              <a:solidFill>
                <a:schemeClr val="tx1"/>
              </a:solidFill>
            </a:rPr>
            <a:t>ZEP imenuje recenzente za izdelavo ocene za posamičen predlog aktivnosti znanstveno raziskovalne dejavnosti in sodelovanje pri pripravi usklajene ocene. Recenzenti so lahko slovenski ali tuji državljani.</a:t>
          </a:r>
        </a:p>
        <a:p>
          <a:pPr algn="just"/>
          <a:r>
            <a:rPr lang="sl-SI" sz="800" b="0" i="0" dirty="0">
              <a:solidFill>
                <a:schemeClr val="tx1"/>
              </a:solidFill>
            </a:rPr>
            <a:t>ZEP pri imenovanju recenzentov upoštevajo možnost imenovanja tistih recenzentov, ki na podlagi svojih znanj, izkušenj ter kompetenc lahko ocenjujejo prijave na več znanstvenih področjih ali znanstvenih vedah.</a:t>
          </a:r>
        </a:p>
      </dgm:t>
    </dgm:pt>
    <dgm:pt modelId="{BF9C7134-7C21-4ACE-AF7C-89BE69E3217B}" type="parTrans" cxnId="{887C9619-9F5C-47A3-95E7-13EB727271D9}">
      <dgm:prSet/>
      <dgm:spPr/>
      <dgm:t>
        <a:bodyPr/>
        <a:lstStyle/>
        <a:p>
          <a:endParaRPr lang="sl-SI"/>
        </a:p>
      </dgm:t>
    </dgm:pt>
    <dgm:pt modelId="{F62FB490-DB31-48F9-94B6-D3C6D5C3739F}" type="sibTrans" cxnId="{887C9619-9F5C-47A3-95E7-13EB727271D9}">
      <dgm:prSet/>
      <dgm:spPr/>
      <dgm:t>
        <a:bodyPr/>
        <a:lstStyle/>
        <a:p>
          <a:endParaRPr lang="sl-SI"/>
        </a:p>
      </dgm:t>
    </dgm:pt>
    <dgm:pt modelId="{D4B47AE2-23ED-49C8-A10C-7A8A7126EAD5}" type="pres">
      <dgm:prSet presAssocID="{3E41FAEB-4732-4AD2-9C98-F0F2AFF8663B}" presName="Name0" presStyleCnt="0">
        <dgm:presLayoutVars>
          <dgm:dir/>
          <dgm:resizeHandles val="exact"/>
        </dgm:presLayoutVars>
      </dgm:prSet>
      <dgm:spPr/>
    </dgm:pt>
    <dgm:pt modelId="{CEBE0C76-5563-4B37-8CA2-36C1D4D5823E}" type="pres">
      <dgm:prSet presAssocID="{F5BC8B51-FF50-4F4E-A805-849E97D1229F}" presName="node" presStyleLbl="node1" presStyleIdx="0" presStyleCnt="6" custScaleX="98469">
        <dgm:presLayoutVars>
          <dgm:bulletEnabled val="1"/>
        </dgm:presLayoutVars>
      </dgm:prSet>
      <dgm:spPr>
        <a:prstGeom prst="roundRect">
          <a:avLst/>
        </a:prstGeom>
      </dgm:spPr>
    </dgm:pt>
    <dgm:pt modelId="{C840D848-409E-4BC1-AFB3-F15C2EB92C87}" type="pres">
      <dgm:prSet presAssocID="{F6E3E58D-5BEA-463B-BD1C-01BD95389A70}" presName="sibTrans" presStyleLbl="sibTrans1D1" presStyleIdx="0" presStyleCnt="5"/>
      <dgm:spPr/>
    </dgm:pt>
    <dgm:pt modelId="{9CE5EA52-1134-4505-92E3-B4D29FF7767F}" type="pres">
      <dgm:prSet presAssocID="{F6E3E58D-5BEA-463B-BD1C-01BD95389A70}" presName="connectorText" presStyleLbl="sibTrans1D1" presStyleIdx="0" presStyleCnt="5"/>
      <dgm:spPr/>
    </dgm:pt>
    <dgm:pt modelId="{184F8F9C-B4DB-496F-8A2A-9B5DB90636EE}" type="pres">
      <dgm:prSet presAssocID="{3299AA9F-7635-4DCF-8569-38FE926196F6}" presName="node" presStyleLbl="node1" presStyleIdx="1" presStyleCnt="6">
        <dgm:presLayoutVars>
          <dgm:bulletEnabled val="1"/>
        </dgm:presLayoutVars>
      </dgm:prSet>
      <dgm:spPr>
        <a:prstGeom prst="roundRect">
          <a:avLst/>
        </a:prstGeom>
      </dgm:spPr>
    </dgm:pt>
    <dgm:pt modelId="{D28C812F-1110-431D-B1CA-581E39BFCC33}" type="pres">
      <dgm:prSet presAssocID="{3BD0C0B6-FC68-402B-ABF7-D802DC6D015E}" presName="sibTrans" presStyleLbl="sibTrans1D1" presStyleIdx="1" presStyleCnt="5"/>
      <dgm:spPr/>
    </dgm:pt>
    <dgm:pt modelId="{CDEAC06F-F03E-4FBE-AFFC-23A990E7CB94}" type="pres">
      <dgm:prSet presAssocID="{3BD0C0B6-FC68-402B-ABF7-D802DC6D015E}" presName="connectorText" presStyleLbl="sibTrans1D1" presStyleIdx="1" presStyleCnt="5"/>
      <dgm:spPr/>
    </dgm:pt>
    <dgm:pt modelId="{DA7BBAE1-6BC3-4406-8FB0-AA36A9894D0E}" type="pres">
      <dgm:prSet presAssocID="{E1E4D04F-B8A8-42AA-8B74-46F42B5E32B4}" presName="node" presStyleLbl="node1" presStyleIdx="2" presStyleCnt="6">
        <dgm:presLayoutVars>
          <dgm:bulletEnabled val="1"/>
        </dgm:presLayoutVars>
      </dgm:prSet>
      <dgm:spPr>
        <a:prstGeom prst="roundRect">
          <a:avLst/>
        </a:prstGeom>
      </dgm:spPr>
    </dgm:pt>
    <dgm:pt modelId="{49D44399-84A4-4379-A737-8964E0E9ABD0}" type="pres">
      <dgm:prSet presAssocID="{7C849784-AF41-4289-8066-49F5E4021A98}" presName="sibTrans" presStyleLbl="sibTrans1D1" presStyleIdx="2" presStyleCnt="5"/>
      <dgm:spPr/>
    </dgm:pt>
    <dgm:pt modelId="{A86027CD-35D2-49E7-A2C4-4CCD29C39AE9}" type="pres">
      <dgm:prSet presAssocID="{7C849784-AF41-4289-8066-49F5E4021A98}" presName="connectorText" presStyleLbl="sibTrans1D1" presStyleIdx="2" presStyleCnt="5"/>
      <dgm:spPr/>
    </dgm:pt>
    <dgm:pt modelId="{9644D086-ED71-4A8B-B9C5-D235B2517689}" type="pres">
      <dgm:prSet presAssocID="{519BE1F6-019C-42C6-8BA4-3861FECE30A8}" presName="node" presStyleLbl="node1" presStyleIdx="3" presStyleCnt="6" custLinFactNeighborX="10305" custLinFactNeighborY="-4813">
        <dgm:presLayoutVars>
          <dgm:bulletEnabled val="1"/>
        </dgm:presLayoutVars>
      </dgm:prSet>
      <dgm:spPr>
        <a:prstGeom prst="roundRect">
          <a:avLst/>
        </a:prstGeom>
      </dgm:spPr>
    </dgm:pt>
    <dgm:pt modelId="{5C51F318-9712-40FB-93E6-FA60DBC7DFAF}" type="pres">
      <dgm:prSet presAssocID="{AEF4E1E2-1C97-4CE7-A902-B7AADFE7D813}" presName="sibTrans" presStyleLbl="sibTrans1D1" presStyleIdx="3" presStyleCnt="5"/>
      <dgm:spPr/>
    </dgm:pt>
    <dgm:pt modelId="{711557A9-D204-4C52-82E6-CD7BFC96D108}" type="pres">
      <dgm:prSet presAssocID="{AEF4E1E2-1C97-4CE7-A902-B7AADFE7D813}" presName="connectorText" presStyleLbl="sibTrans1D1" presStyleIdx="3" presStyleCnt="5"/>
      <dgm:spPr/>
    </dgm:pt>
    <dgm:pt modelId="{98A6FD1A-A9E2-4014-9325-55ADC23782A1}" type="pres">
      <dgm:prSet presAssocID="{90AAC116-9C38-4868-B78C-2A25B690FE32}" presName="node" presStyleLbl="node1" presStyleIdx="4" presStyleCnt="6" custLinFactNeighborY="-4813">
        <dgm:presLayoutVars>
          <dgm:bulletEnabled val="1"/>
        </dgm:presLayoutVars>
      </dgm:prSet>
      <dgm:spPr>
        <a:prstGeom prst="roundRect">
          <a:avLst/>
        </a:prstGeom>
      </dgm:spPr>
    </dgm:pt>
    <dgm:pt modelId="{A797399B-2686-4284-9A63-200FEFC93C4A}" type="pres">
      <dgm:prSet presAssocID="{F62FB490-DB31-48F9-94B6-D3C6D5C3739F}" presName="sibTrans" presStyleLbl="sibTrans1D1" presStyleIdx="4" presStyleCnt="5"/>
      <dgm:spPr/>
    </dgm:pt>
    <dgm:pt modelId="{AD13702B-7D5D-4172-BD90-9CED0C65245F}" type="pres">
      <dgm:prSet presAssocID="{F62FB490-DB31-48F9-94B6-D3C6D5C3739F}" presName="connectorText" presStyleLbl="sibTrans1D1" presStyleIdx="4" presStyleCnt="5"/>
      <dgm:spPr/>
    </dgm:pt>
    <dgm:pt modelId="{0E19B799-8DB2-4D14-BC49-DA2DEE6D1A7B}" type="pres">
      <dgm:prSet presAssocID="{4B96A34B-05B2-4015-8A97-82E1ABB9DFFD}" presName="node" presStyleLbl="node1" presStyleIdx="5" presStyleCnt="6" custScaleY="98349" custLinFactNeighborX="435" custLinFactNeighborY="-5638">
        <dgm:presLayoutVars>
          <dgm:bulletEnabled val="1"/>
        </dgm:presLayoutVars>
      </dgm:prSet>
      <dgm:spPr>
        <a:prstGeom prst="roundRect">
          <a:avLst/>
        </a:prstGeom>
      </dgm:spPr>
    </dgm:pt>
  </dgm:ptLst>
  <dgm:cxnLst>
    <dgm:cxn modelId="{3971C302-272A-4282-8EEB-A78C12B82959}" srcId="{3E41FAEB-4732-4AD2-9C98-F0F2AFF8663B}" destId="{E1E4D04F-B8A8-42AA-8B74-46F42B5E32B4}" srcOrd="2" destOrd="0" parTransId="{6762D3B4-86A3-471D-A00E-E2465ABB15CF}" sibTransId="{7C849784-AF41-4289-8066-49F5E4021A98}"/>
    <dgm:cxn modelId="{FA31A411-C1EF-4EF8-99CD-9A2DBDF69F4F}" type="presOf" srcId="{7C849784-AF41-4289-8066-49F5E4021A98}" destId="{49D44399-84A4-4379-A737-8964E0E9ABD0}" srcOrd="0" destOrd="0" presId="urn:microsoft.com/office/officeart/2005/8/layout/bProcess3"/>
    <dgm:cxn modelId="{887C9619-9F5C-47A3-95E7-13EB727271D9}" srcId="{3E41FAEB-4732-4AD2-9C98-F0F2AFF8663B}" destId="{90AAC116-9C38-4868-B78C-2A25B690FE32}" srcOrd="4" destOrd="0" parTransId="{BF9C7134-7C21-4ACE-AF7C-89BE69E3217B}" sibTransId="{F62FB490-DB31-48F9-94B6-D3C6D5C3739F}"/>
    <dgm:cxn modelId="{DC137E1F-C244-4B84-966A-AD153A924858}" type="presOf" srcId="{AEF4E1E2-1C97-4CE7-A902-B7AADFE7D813}" destId="{711557A9-D204-4C52-82E6-CD7BFC96D108}" srcOrd="1" destOrd="0" presId="urn:microsoft.com/office/officeart/2005/8/layout/bProcess3"/>
    <dgm:cxn modelId="{8FD97A23-4415-4A40-A72D-C60842CC1DD9}" type="presOf" srcId="{E1E4D04F-B8A8-42AA-8B74-46F42B5E32B4}" destId="{DA7BBAE1-6BC3-4406-8FB0-AA36A9894D0E}" srcOrd="0" destOrd="0" presId="urn:microsoft.com/office/officeart/2005/8/layout/bProcess3"/>
    <dgm:cxn modelId="{6A406E33-0E48-44A7-9E05-8DBCA2321B3D}" type="presOf" srcId="{519BE1F6-019C-42C6-8BA4-3861FECE30A8}" destId="{9644D086-ED71-4A8B-B9C5-D235B2517689}" srcOrd="0" destOrd="0" presId="urn:microsoft.com/office/officeart/2005/8/layout/bProcess3"/>
    <dgm:cxn modelId="{469B2C41-2BE1-4091-928B-448D67916A6B}" type="presOf" srcId="{90AAC116-9C38-4868-B78C-2A25B690FE32}" destId="{98A6FD1A-A9E2-4014-9325-55ADC23782A1}" srcOrd="0" destOrd="0" presId="urn:microsoft.com/office/officeart/2005/8/layout/bProcess3"/>
    <dgm:cxn modelId="{3DC20D47-0B37-49D5-9F05-74E4313EDFC3}" type="presOf" srcId="{F62FB490-DB31-48F9-94B6-D3C6D5C3739F}" destId="{A797399B-2686-4284-9A63-200FEFC93C4A}" srcOrd="0" destOrd="0" presId="urn:microsoft.com/office/officeart/2005/8/layout/bProcess3"/>
    <dgm:cxn modelId="{69448D55-B517-4A4D-9168-1FD18F7D68F4}" type="presOf" srcId="{F62FB490-DB31-48F9-94B6-D3C6D5C3739F}" destId="{AD13702B-7D5D-4172-BD90-9CED0C65245F}" srcOrd="1" destOrd="0" presId="urn:microsoft.com/office/officeart/2005/8/layout/bProcess3"/>
    <dgm:cxn modelId="{A70D857A-53CE-47A8-AB85-4A56AD874C9A}" type="presOf" srcId="{3E41FAEB-4732-4AD2-9C98-F0F2AFF8663B}" destId="{D4B47AE2-23ED-49C8-A10C-7A8A7126EAD5}" srcOrd="0" destOrd="0" presId="urn:microsoft.com/office/officeart/2005/8/layout/bProcess3"/>
    <dgm:cxn modelId="{F2FFA083-5DB6-4153-837D-8F8062670BEB}" type="presOf" srcId="{4B96A34B-05B2-4015-8A97-82E1ABB9DFFD}" destId="{0E19B799-8DB2-4D14-BC49-DA2DEE6D1A7B}" srcOrd="0" destOrd="0" presId="urn:microsoft.com/office/officeart/2005/8/layout/bProcess3"/>
    <dgm:cxn modelId="{83FDF486-6CB3-4147-B121-3A29EB738F5D}" type="presOf" srcId="{3299AA9F-7635-4DCF-8569-38FE926196F6}" destId="{184F8F9C-B4DB-496F-8A2A-9B5DB90636EE}" srcOrd="0" destOrd="0" presId="urn:microsoft.com/office/officeart/2005/8/layout/bProcess3"/>
    <dgm:cxn modelId="{4CD78E9A-5662-45A3-ADE3-F64C37796E88}" type="presOf" srcId="{3BD0C0B6-FC68-402B-ABF7-D802DC6D015E}" destId="{CDEAC06F-F03E-4FBE-AFFC-23A990E7CB94}" srcOrd="1" destOrd="0" presId="urn:microsoft.com/office/officeart/2005/8/layout/bProcess3"/>
    <dgm:cxn modelId="{2139B0A1-9E4F-44F7-8D40-C7EACFAECC46}" type="presOf" srcId="{AEF4E1E2-1C97-4CE7-A902-B7AADFE7D813}" destId="{5C51F318-9712-40FB-93E6-FA60DBC7DFAF}" srcOrd="0" destOrd="0" presId="urn:microsoft.com/office/officeart/2005/8/layout/bProcess3"/>
    <dgm:cxn modelId="{7A6A8FB9-8CCC-4428-AD41-DC8A5E807E80}" type="presOf" srcId="{7C849784-AF41-4289-8066-49F5E4021A98}" destId="{A86027CD-35D2-49E7-A2C4-4CCD29C39AE9}" srcOrd="1" destOrd="0" presId="urn:microsoft.com/office/officeart/2005/8/layout/bProcess3"/>
    <dgm:cxn modelId="{091883D0-F4B2-4DEF-95A2-7C8C6308DB29}" srcId="{3E41FAEB-4732-4AD2-9C98-F0F2AFF8663B}" destId="{3299AA9F-7635-4DCF-8569-38FE926196F6}" srcOrd="1" destOrd="0" parTransId="{388B5EF5-CC92-4BF8-ACC7-B27EF2682F3A}" sibTransId="{3BD0C0B6-FC68-402B-ABF7-D802DC6D015E}"/>
    <dgm:cxn modelId="{726336D1-4307-4E18-9135-AA820F2F3F21}" type="presOf" srcId="{F6E3E58D-5BEA-463B-BD1C-01BD95389A70}" destId="{C840D848-409E-4BC1-AFB3-F15C2EB92C87}" srcOrd="0" destOrd="0" presId="urn:microsoft.com/office/officeart/2005/8/layout/bProcess3"/>
    <dgm:cxn modelId="{491F4DD2-B7C2-44A7-A384-8BE17AD03046}" srcId="{3E41FAEB-4732-4AD2-9C98-F0F2AFF8663B}" destId="{F5BC8B51-FF50-4F4E-A805-849E97D1229F}" srcOrd="0" destOrd="0" parTransId="{1D0ADF16-37A5-4E8B-9F28-C4B75BD7439A}" sibTransId="{F6E3E58D-5BEA-463B-BD1C-01BD95389A70}"/>
    <dgm:cxn modelId="{EAE391E8-9760-449F-AA80-D33AE3BBC000}" type="presOf" srcId="{F5BC8B51-FF50-4F4E-A805-849E97D1229F}" destId="{CEBE0C76-5563-4B37-8CA2-36C1D4D5823E}" srcOrd="0" destOrd="0" presId="urn:microsoft.com/office/officeart/2005/8/layout/bProcess3"/>
    <dgm:cxn modelId="{D55F0DF1-A199-49E5-AE78-FF7ADFC88F84}" type="presOf" srcId="{3BD0C0B6-FC68-402B-ABF7-D802DC6D015E}" destId="{D28C812F-1110-431D-B1CA-581E39BFCC33}" srcOrd="0" destOrd="0" presId="urn:microsoft.com/office/officeart/2005/8/layout/bProcess3"/>
    <dgm:cxn modelId="{3D9688F2-7066-4F16-9E53-A55C50DD7C9F}" srcId="{3E41FAEB-4732-4AD2-9C98-F0F2AFF8663B}" destId="{4B96A34B-05B2-4015-8A97-82E1ABB9DFFD}" srcOrd="5" destOrd="0" parTransId="{AF7CFFD4-8577-4A39-8047-7CEF8EE314FE}" sibTransId="{0110E7E0-DD59-440E-8940-72DFECE7ABDB}"/>
    <dgm:cxn modelId="{2CA6DDF7-E66C-4558-94F9-FAFD0C629D74}" srcId="{3E41FAEB-4732-4AD2-9C98-F0F2AFF8663B}" destId="{519BE1F6-019C-42C6-8BA4-3861FECE30A8}" srcOrd="3" destOrd="0" parTransId="{DB2CC48A-C04E-4AFC-BD38-CEDC517F403E}" sibTransId="{AEF4E1E2-1C97-4CE7-A902-B7AADFE7D813}"/>
    <dgm:cxn modelId="{DBC0A9FA-6B14-462C-A4E9-6B99355CD1AA}" type="presOf" srcId="{F6E3E58D-5BEA-463B-BD1C-01BD95389A70}" destId="{9CE5EA52-1134-4505-92E3-B4D29FF7767F}" srcOrd="1" destOrd="0" presId="urn:microsoft.com/office/officeart/2005/8/layout/bProcess3"/>
    <dgm:cxn modelId="{089C8333-CCC7-4553-AF9B-796A42D780C0}" type="presParOf" srcId="{D4B47AE2-23ED-49C8-A10C-7A8A7126EAD5}" destId="{CEBE0C76-5563-4B37-8CA2-36C1D4D5823E}" srcOrd="0" destOrd="0" presId="urn:microsoft.com/office/officeart/2005/8/layout/bProcess3"/>
    <dgm:cxn modelId="{729F2BCF-2232-4AF5-96D8-F43EB1A9EC06}" type="presParOf" srcId="{D4B47AE2-23ED-49C8-A10C-7A8A7126EAD5}" destId="{C840D848-409E-4BC1-AFB3-F15C2EB92C87}" srcOrd="1" destOrd="0" presId="urn:microsoft.com/office/officeart/2005/8/layout/bProcess3"/>
    <dgm:cxn modelId="{72353E21-2739-4EC3-A36E-6B67AD41E751}" type="presParOf" srcId="{C840D848-409E-4BC1-AFB3-F15C2EB92C87}" destId="{9CE5EA52-1134-4505-92E3-B4D29FF7767F}" srcOrd="0" destOrd="0" presId="urn:microsoft.com/office/officeart/2005/8/layout/bProcess3"/>
    <dgm:cxn modelId="{F49E9814-E96B-4813-8194-2600EE86A763}" type="presParOf" srcId="{D4B47AE2-23ED-49C8-A10C-7A8A7126EAD5}" destId="{184F8F9C-B4DB-496F-8A2A-9B5DB90636EE}" srcOrd="2" destOrd="0" presId="urn:microsoft.com/office/officeart/2005/8/layout/bProcess3"/>
    <dgm:cxn modelId="{A56E4CDB-E5DA-40C5-B455-20401339E4CB}" type="presParOf" srcId="{D4B47AE2-23ED-49C8-A10C-7A8A7126EAD5}" destId="{D28C812F-1110-431D-B1CA-581E39BFCC33}" srcOrd="3" destOrd="0" presId="urn:microsoft.com/office/officeart/2005/8/layout/bProcess3"/>
    <dgm:cxn modelId="{58A572DF-D307-4821-AEA9-23C969A4A770}" type="presParOf" srcId="{D28C812F-1110-431D-B1CA-581E39BFCC33}" destId="{CDEAC06F-F03E-4FBE-AFFC-23A990E7CB94}" srcOrd="0" destOrd="0" presId="urn:microsoft.com/office/officeart/2005/8/layout/bProcess3"/>
    <dgm:cxn modelId="{621897E4-694C-4DA9-9563-E8810EF79ECA}" type="presParOf" srcId="{D4B47AE2-23ED-49C8-A10C-7A8A7126EAD5}" destId="{DA7BBAE1-6BC3-4406-8FB0-AA36A9894D0E}" srcOrd="4" destOrd="0" presId="urn:microsoft.com/office/officeart/2005/8/layout/bProcess3"/>
    <dgm:cxn modelId="{0995FEFB-8B54-4F43-BDFD-C5DDDC7228A2}" type="presParOf" srcId="{D4B47AE2-23ED-49C8-A10C-7A8A7126EAD5}" destId="{49D44399-84A4-4379-A737-8964E0E9ABD0}" srcOrd="5" destOrd="0" presId="urn:microsoft.com/office/officeart/2005/8/layout/bProcess3"/>
    <dgm:cxn modelId="{0C12A1B3-5357-4BB1-84B8-0DFC5CEBAF1F}" type="presParOf" srcId="{49D44399-84A4-4379-A737-8964E0E9ABD0}" destId="{A86027CD-35D2-49E7-A2C4-4CCD29C39AE9}" srcOrd="0" destOrd="0" presId="urn:microsoft.com/office/officeart/2005/8/layout/bProcess3"/>
    <dgm:cxn modelId="{02880B1E-E66B-4F99-AC02-56C69A28EF52}" type="presParOf" srcId="{D4B47AE2-23ED-49C8-A10C-7A8A7126EAD5}" destId="{9644D086-ED71-4A8B-B9C5-D235B2517689}" srcOrd="6" destOrd="0" presId="urn:microsoft.com/office/officeart/2005/8/layout/bProcess3"/>
    <dgm:cxn modelId="{F22663AC-78BB-47B4-8CC1-11388435AEA6}" type="presParOf" srcId="{D4B47AE2-23ED-49C8-A10C-7A8A7126EAD5}" destId="{5C51F318-9712-40FB-93E6-FA60DBC7DFAF}" srcOrd="7" destOrd="0" presId="urn:microsoft.com/office/officeart/2005/8/layout/bProcess3"/>
    <dgm:cxn modelId="{44D486DC-A8DF-43AA-B7DA-D4F2EE2BFF98}" type="presParOf" srcId="{5C51F318-9712-40FB-93E6-FA60DBC7DFAF}" destId="{711557A9-D204-4C52-82E6-CD7BFC96D108}" srcOrd="0" destOrd="0" presId="urn:microsoft.com/office/officeart/2005/8/layout/bProcess3"/>
    <dgm:cxn modelId="{0DB92B31-DFA8-44FD-9B39-3FD6150D970D}" type="presParOf" srcId="{D4B47AE2-23ED-49C8-A10C-7A8A7126EAD5}" destId="{98A6FD1A-A9E2-4014-9325-55ADC23782A1}" srcOrd="8" destOrd="0" presId="urn:microsoft.com/office/officeart/2005/8/layout/bProcess3"/>
    <dgm:cxn modelId="{B71DFDF0-BEB3-4B5B-BC47-55AFC1A12FF2}" type="presParOf" srcId="{D4B47AE2-23ED-49C8-A10C-7A8A7126EAD5}" destId="{A797399B-2686-4284-9A63-200FEFC93C4A}" srcOrd="9" destOrd="0" presId="urn:microsoft.com/office/officeart/2005/8/layout/bProcess3"/>
    <dgm:cxn modelId="{AEB4EEE0-B849-4BAD-8DC6-B704692C2EC5}" type="presParOf" srcId="{A797399B-2686-4284-9A63-200FEFC93C4A}" destId="{AD13702B-7D5D-4172-BD90-9CED0C65245F}" srcOrd="0" destOrd="0" presId="urn:microsoft.com/office/officeart/2005/8/layout/bProcess3"/>
    <dgm:cxn modelId="{BAA82281-2200-474C-BB4B-3E5D46CCAD32}" type="presParOf" srcId="{D4B47AE2-23ED-49C8-A10C-7A8A7126EAD5}" destId="{0E19B799-8DB2-4D14-BC49-DA2DEE6D1A7B}"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57243F-C856-4427-8259-13A18446561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sl-SI"/>
        </a:p>
      </dgm:t>
    </dgm:pt>
    <dgm:pt modelId="{125B8FA0-DC8F-46F5-89E9-10D21371A887}">
      <dgm:prSet phldrT="[besedilo]" custT="1"/>
      <dgm:spPr/>
      <dgm:t>
        <a:bodyPr/>
        <a:lstStyle/>
        <a:p>
          <a:pPr algn="just"/>
          <a:endParaRPr lang="sl-SI" sz="900" dirty="0"/>
        </a:p>
        <a:p>
          <a:pPr algn="ctr"/>
          <a:r>
            <a:rPr lang="sl-SI" sz="1400" dirty="0"/>
            <a:t>USKLAJENO IN POSAMIČNO POROČILO</a:t>
          </a:r>
        </a:p>
        <a:p>
          <a:pPr algn="just"/>
          <a:r>
            <a:rPr lang="sl-SI" sz="800" dirty="0">
              <a:solidFill>
                <a:schemeClr val="tx1"/>
              </a:solidFill>
            </a:rPr>
            <a:t>Če recenzenti dosežejo soglasje, podpišejo združeno delovno poročilo, ki tako postane usklajeno poročilo (poročilo se šteje za usklajeno, če soglasje dosežeta najmanj dva recenzenta). Če prijavo ocenjujeta dva recenzenta in se ne uskladita, ZEP za raziskovalne projekte določi tretjega recenzenta. </a:t>
          </a:r>
        </a:p>
        <a:p>
          <a:pPr algn="just"/>
          <a:r>
            <a:rPr lang="sl-SI" sz="800" dirty="0">
              <a:solidFill>
                <a:schemeClr val="tx1"/>
              </a:solidFill>
            </a:rPr>
            <a:t>Če se recenzenti ne uskladijo, se v nadaljnjem postopku obravnavajo posamična poročila recenzentov.</a:t>
          </a:r>
        </a:p>
        <a:p>
          <a:pPr algn="just"/>
          <a:r>
            <a:rPr lang="sl-SI" sz="800" dirty="0">
              <a:solidFill>
                <a:schemeClr val="tx1"/>
              </a:solidFill>
            </a:rPr>
            <a:t>ARIS posreduje prijaviteljem usklajena oziroma posamična poročila recenzentov (če so neusklajena), na katera lahko podajo odziv.</a:t>
          </a:r>
        </a:p>
        <a:p>
          <a:pPr algn="just"/>
          <a:endParaRPr lang="sl-SI" sz="800" dirty="0">
            <a:solidFill>
              <a:schemeClr val="tx1"/>
            </a:solidFill>
          </a:endParaRPr>
        </a:p>
        <a:p>
          <a:pPr algn="just"/>
          <a:endParaRPr lang="sl-SI" sz="900" dirty="0"/>
        </a:p>
        <a:p>
          <a:pPr algn="just"/>
          <a:endParaRPr lang="sl-SI" sz="900" dirty="0"/>
        </a:p>
        <a:p>
          <a:pPr algn="just"/>
          <a:endParaRPr lang="sl-SI" sz="900" dirty="0"/>
        </a:p>
      </dgm:t>
    </dgm:pt>
    <dgm:pt modelId="{CA98F7F6-0F50-46C8-82EE-A7D23E8CFB52}" type="parTrans" cxnId="{28D080FA-D7FC-405B-A317-BEA327E4FFE7}">
      <dgm:prSet/>
      <dgm:spPr/>
      <dgm:t>
        <a:bodyPr/>
        <a:lstStyle/>
        <a:p>
          <a:endParaRPr lang="sl-SI"/>
        </a:p>
      </dgm:t>
    </dgm:pt>
    <dgm:pt modelId="{F679AEEB-0C7E-475D-A20F-B933BD470B87}" type="sibTrans" cxnId="{28D080FA-D7FC-405B-A317-BEA327E4FFE7}">
      <dgm:prSet/>
      <dgm:spPr/>
      <dgm:t>
        <a:bodyPr/>
        <a:lstStyle/>
        <a:p>
          <a:endParaRPr lang="sl-SI"/>
        </a:p>
      </dgm:t>
    </dgm:pt>
    <dgm:pt modelId="{795451EA-A2FB-4FB9-B61E-403F72EF55F3}">
      <dgm:prSet phldrT="[besedilo]" custT="1"/>
      <dgm:spPr/>
      <dgm:t>
        <a:bodyPr/>
        <a:lstStyle/>
        <a:p>
          <a:pPr algn="ctr"/>
          <a:r>
            <a:rPr lang="sl-SI" sz="1400" dirty="0"/>
            <a:t>DELOVNA VERZIJA DOKUMENTA</a:t>
          </a:r>
        </a:p>
        <a:p>
          <a:pPr algn="just"/>
          <a:endParaRPr lang="sl-SI" sz="1000" dirty="0"/>
        </a:p>
        <a:p>
          <a:pPr algn="just"/>
          <a:r>
            <a:rPr lang="sl-SI" sz="800" dirty="0">
              <a:solidFill>
                <a:schemeClr val="tx1"/>
              </a:solidFill>
            </a:rPr>
            <a:t>Po potrditvi usklajene ocene posamične ocene recenzentov pridobijo status dokumenta »delovna verzija« in niso predmet obravnave v nadaljevanju postopka izbora, niti niso predmet ugovornih postopkov ali sodnih postopkov.</a:t>
          </a:r>
        </a:p>
        <a:p>
          <a:pPr algn="just"/>
          <a:endParaRPr lang="sl-SI" sz="1000" dirty="0"/>
        </a:p>
        <a:p>
          <a:pPr algn="ctr"/>
          <a:endParaRPr lang="sl-SI" sz="900" dirty="0">
            <a:solidFill>
              <a:srgbClr val="FF0000"/>
            </a:solidFill>
          </a:endParaRPr>
        </a:p>
      </dgm:t>
    </dgm:pt>
    <dgm:pt modelId="{B3D53B85-11B5-41B0-962F-6081DBDA2906}" type="parTrans" cxnId="{C78973C3-5B0A-4304-B6F5-D4AADCFB5C72}">
      <dgm:prSet/>
      <dgm:spPr/>
      <dgm:t>
        <a:bodyPr/>
        <a:lstStyle/>
        <a:p>
          <a:endParaRPr lang="sl-SI"/>
        </a:p>
      </dgm:t>
    </dgm:pt>
    <dgm:pt modelId="{4264CBBC-AADE-4F88-9ABE-A57F3013FA09}" type="sibTrans" cxnId="{C78973C3-5B0A-4304-B6F5-D4AADCFB5C72}">
      <dgm:prSet/>
      <dgm:spPr/>
      <dgm:t>
        <a:bodyPr/>
        <a:lstStyle/>
        <a:p>
          <a:endParaRPr lang="sl-SI"/>
        </a:p>
      </dgm:t>
    </dgm:pt>
    <dgm:pt modelId="{B3284716-4613-4C1D-90D6-CFAE4A090C96}">
      <dgm:prSet phldrT="[besedilo]" custT="1"/>
      <dgm:spPr/>
      <dgm:t>
        <a:bodyPr/>
        <a:lstStyle/>
        <a:p>
          <a:pPr algn="ctr"/>
          <a:r>
            <a:rPr lang="sl-SI" sz="1400" dirty="0"/>
            <a:t>SESTAVA PREDLOGA PREDNOSTNEGA SEZNAMA PRIJAV</a:t>
          </a:r>
        </a:p>
        <a:p>
          <a:pPr algn="just"/>
          <a:r>
            <a:rPr lang="sl-SI" sz="800" dirty="0">
              <a:solidFill>
                <a:schemeClr val="tx1"/>
              </a:solidFill>
            </a:rPr>
            <a:t>ZEP sestavi prednostni seznam prijav glede na </a:t>
          </a:r>
          <a:r>
            <a:rPr lang="sl-SI" sz="800" dirty="0" err="1">
              <a:solidFill>
                <a:schemeClr val="tx1"/>
              </a:solidFill>
            </a:rPr>
            <a:t>evalvacijski</a:t>
          </a:r>
          <a:r>
            <a:rPr lang="sl-SI" sz="800" dirty="0">
              <a:solidFill>
                <a:schemeClr val="tx1"/>
              </a:solidFill>
            </a:rPr>
            <a:t> rezultat, vključno s predlogom višine dodeljenih finančnih sredstev.</a:t>
          </a:r>
        </a:p>
      </dgm:t>
    </dgm:pt>
    <dgm:pt modelId="{C85047C2-CAA4-4F44-9B4F-17C769B29900}" type="parTrans" cxnId="{08D02D6D-1FBA-4433-8375-2DBC0908C36F}">
      <dgm:prSet/>
      <dgm:spPr/>
      <dgm:t>
        <a:bodyPr/>
        <a:lstStyle/>
        <a:p>
          <a:endParaRPr lang="sl-SI"/>
        </a:p>
      </dgm:t>
    </dgm:pt>
    <dgm:pt modelId="{E07A2B5F-CAD3-4D5D-925A-EECBAC312AFD}" type="sibTrans" cxnId="{08D02D6D-1FBA-4433-8375-2DBC0908C36F}">
      <dgm:prSet/>
      <dgm:spPr/>
      <dgm:t>
        <a:bodyPr/>
        <a:lstStyle/>
        <a:p>
          <a:endParaRPr lang="sl-SI"/>
        </a:p>
      </dgm:t>
    </dgm:pt>
    <dgm:pt modelId="{CB64AD09-BC72-4B30-9704-572E1D8D488B}">
      <dgm:prSet custT="1"/>
      <dgm:spPr/>
      <dgm:t>
        <a:bodyPr/>
        <a:lstStyle/>
        <a:p>
          <a:pPr algn="ctr"/>
          <a:r>
            <a:rPr lang="sl-SI" sz="1400" dirty="0"/>
            <a:t>UREDITEV ZDRUŽENEGA DELOVNEGA POROČILA IN USKLADITEV SKUPNE OCENE</a:t>
          </a:r>
        </a:p>
        <a:p>
          <a:pPr algn="just"/>
          <a:r>
            <a:rPr lang="sl-SI" sz="800" dirty="0">
              <a:solidFill>
                <a:schemeClr val="tx1"/>
              </a:solidFill>
            </a:rPr>
            <a:t>Recenzent – poročevalec slogovno in vsebinsko uredi združeno delovno poročilo ter uskladi skupno oceno za vsak kriterij.</a:t>
          </a:r>
        </a:p>
      </dgm:t>
    </dgm:pt>
    <dgm:pt modelId="{CE8AA4EC-8252-4780-8FEF-285FA69BCA08}" type="parTrans" cxnId="{6A5C3774-1BED-4587-99FA-04198468A59E}">
      <dgm:prSet/>
      <dgm:spPr/>
      <dgm:t>
        <a:bodyPr/>
        <a:lstStyle/>
        <a:p>
          <a:endParaRPr lang="sl-SI"/>
        </a:p>
      </dgm:t>
    </dgm:pt>
    <dgm:pt modelId="{CE285678-E913-494D-9AED-5131D14BB8F3}" type="sibTrans" cxnId="{6A5C3774-1BED-4587-99FA-04198468A59E}">
      <dgm:prSet/>
      <dgm:spPr/>
      <dgm:t>
        <a:bodyPr/>
        <a:lstStyle/>
        <a:p>
          <a:endParaRPr lang="sl-SI"/>
        </a:p>
      </dgm:t>
    </dgm:pt>
    <dgm:pt modelId="{9B916EF6-5391-42CB-9A01-CB963FE01407}">
      <dgm:prSet custT="1"/>
      <dgm:spPr>
        <a:solidFill>
          <a:schemeClr val="accent4"/>
        </a:solidFill>
      </dgm:spPr>
      <dgm:t>
        <a:bodyPr/>
        <a:lstStyle/>
        <a:p>
          <a:pPr algn="just"/>
          <a:r>
            <a:rPr lang="sl-SI" sz="1400" dirty="0">
              <a:solidFill>
                <a:schemeClr val="tx1"/>
              </a:solidFill>
            </a:rPr>
            <a:t>IZDELAVA INDIVIDUALNEGA POROČILA S STRANI RECENZENTOV</a:t>
          </a:r>
        </a:p>
        <a:p>
          <a:pPr algn="just"/>
          <a:r>
            <a:rPr lang="sl-SI" sz="800" dirty="0">
              <a:solidFill>
                <a:schemeClr val="bg1"/>
              </a:solidFill>
            </a:rPr>
            <a:t>Recenzenti v postopku ocenjevanja izdelajo individualno poročilo  (izpolnijo ocenjevalne obrazce, ki vsebujejo številčne ocene in opisne ocene po posameznih kriterijih).</a:t>
          </a:r>
        </a:p>
      </dgm:t>
    </dgm:pt>
    <dgm:pt modelId="{16ACD033-65F2-482B-8F46-9135A19347CC}" type="parTrans" cxnId="{0B8C5E92-F3CA-4AE7-9E6B-8A25B7147492}">
      <dgm:prSet/>
      <dgm:spPr/>
      <dgm:t>
        <a:bodyPr/>
        <a:lstStyle/>
        <a:p>
          <a:endParaRPr lang="sl-SI"/>
        </a:p>
      </dgm:t>
    </dgm:pt>
    <dgm:pt modelId="{DFC23FE9-00FB-467D-8C38-486E87E43F2F}" type="sibTrans" cxnId="{0B8C5E92-F3CA-4AE7-9E6B-8A25B7147492}">
      <dgm:prSet/>
      <dgm:spPr/>
      <dgm:t>
        <a:bodyPr/>
        <a:lstStyle/>
        <a:p>
          <a:endParaRPr lang="sl-SI"/>
        </a:p>
      </dgm:t>
    </dgm:pt>
    <dgm:pt modelId="{DE582688-D873-4526-AD9E-F1916576F56B}">
      <dgm:prSet custT="1"/>
      <dgm:spPr/>
      <dgm:t>
        <a:bodyPr/>
        <a:lstStyle/>
        <a:p>
          <a:pPr algn="ctr"/>
          <a:r>
            <a:rPr lang="sl-SI" sz="1400" dirty="0"/>
            <a:t>OBLIKOVANJE ZDRUŽENEGA DELOVNEGA POROČILA</a:t>
          </a:r>
        </a:p>
        <a:p>
          <a:pPr algn="just"/>
          <a:r>
            <a:rPr lang="sl-SI" sz="800" dirty="0">
              <a:solidFill>
                <a:schemeClr val="tx1"/>
              </a:solidFill>
            </a:rPr>
            <a:t>Individualna poročila recenzentov združi  informacijskem sistem v združeno delovno poročilo, do katerega imajo recenzenti dostop.</a:t>
          </a:r>
        </a:p>
        <a:p>
          <a:pPr algn="just"/>
          <a:r>
            <a:rPr lang="sl-SI" sz="1000" dirty="0"/>
            <a:t> </a:t>
          </a:r>
        </a:p>
      </dgm:t>
    </dgm:pt>
    <dgm:pt modelId="{4B6D3FF9-6976-4DA8-98FC-6C091453A557}" type="parTrans" cxnId="{841B1FD0-D8C9-4A5D-97CB-A0B0C53B2906}">
      <dgm:prSet/>
      <dgm:spPr/>
      <dgm:t>
        <a:bodyPr/>
        <a:lstStyle/>
        <a:p>
          <a:endParaRPr lang="sl-SI"/>
        </a:p>
      </dgm:t>
    </dgm:pt>
    <dgm:pt modelId="{3607F482-6115-40C9-BFDD-81314DA48955}" type="sibTrans" cxnId="{841B1FD0-D8C9-4A5D-97CB-A0B0C53B2906}">
      <dgm:prSet/>
      <dgm:spPr/>
      <dgm:t>
        <a:bodyPr/>
        <a:lstStyle/>
        <a:p>
          <a:endParaRPr lang="sl-SI"/>
        </a:p>
      </dgm:t>
    </dgm:pt>
    <dgm:pt modelId="{DE06F3E2-A149-4633-8C4B-6DC35247631B}">
      <dgm:prSet phldrT="[besedilo]" custT="1"/>
      <dgm:spPr>
        <a:solidFill>
          <a:schemeClr val="accent4"/>
        </a:solidFill>
      </dgm:spPr>
      <dgm:t>
        <a:bodyPr/>
        <a:lstStyle/>
        <a:p>
          <a:pPr algn="ctr"/>
          <a:r>
            <a:rPr lang="sl-SI" sz="1400" dirty="0">
              <a:solidFill>
                <a:schemeClr val="tx1"/>
              </a:solidFill>
            </a:rPr>
            <a:t>SPREJEM PREDLOGA SKLEPA O IZBORU PRIJAV S STRANI ZSA </a:t>
          </a:r>
        </a:p>
        <a:p>
          <a:pPr algn="ctr"/>
          <a:r>
            <a:rPr lang="sl-SI" sz="1400" dirty="0">
              <a:solidFill>
                <a:schemeClr val="tx1"/>
              </a:solidFill>
            </a:rPr>
            <a:t>IN </a:t>
          </a:r>
        </a:p>
        <a:p>
          <a:pPr algn="ctr"/>
          <a:r>
            <a:rPr lang="sl-SI" sz="1400" dirty="0">
              <a:solidFill>
                <a:schemeClr val="tx1"/>
              </a:solidFill>
            </a:rPr>
            <a:t>SPREJEM SKLEPA O IZBORU PRIJAV S STRANI DIREKTORJA</a:t>
          </a:r>
        </a:p>
        <a:p>
          <a:pPr algn="just"/>
          <a:r>
            <a:rPr lang="sl-SI" sz="800" dirty="0">
              <a:solidFill>
                <a:schemeClr val="bg1"/>
              </a:solidFill>
            </a:rPr>
            <a:t>Predlog prednostnega seznama prijav obravnava ZSA in na njegovi podlagi s sklepom sprejme predlog sklepa o izboru prijav za (so)financiranje aktivnosti znanstvenoraziskovalne dejavnosti, na tej podlagi pa direktor sprejme Sklep o izboru prijav, s katerim odloči, ali se prijava izbere ali ne izbere za (so)financiranje.</a:t>
          </a:r>
          <a:r>
            <a:rPr lang="pl-PL" sz="800" dirty="0">
              <a:solidFill>
                <a:schemeClr val="bg1"/>
              </a:solidFill>
            </a:rPr>
            <a:t> </a:t>
          </a:r>
          <a:endParaRPr lang="sl-SI" sz="800" dirty="0">
            <a:solidFill>
              <a:schemeClr val="bg1"/>
            </a:solidFill>
          </a:endParaRPr>
        </a:p>
        <a:p>
          <a:pPr algn="just"/>
          <a:endParaRPr lang="sl-SI" sz="1300" dirty="0"/>
        </a:p>
      </dgm:t>
    </dgm:pt>
    <dgm:pt modelId="{AC789C5B-164C-4D5D-BED3-E1830EDC7AEF}" type="parTrans" cxnId="{5052B251-6B66-45E0-BDDC-F780BEB4ECDE}">
      <dgm:prSet/>
      <dgm:spPr/>
      <dgm:t>
        <a:bodyPr/>
        <a:lstStyle/>
        <a:p>
          <a:endParaRPr lang="sl-SI"/>
        </a:p>
      </dgm:t>
    </dgm:pt>
    <dgm:pt modelId="{08F35D8E-7158-41AC-823C-E4059F7D6B97}" type="sibTrans" cxnId="{5052B251-6B66-45E0-BDDC-F780BEB4ECDE}">
      <dgm:prSet/>
      <dgm:spPr/>
      <dgm:t>
        <a:bodyPr/>
        <a:lstStyle/>
        <a:p>
          <a:endParaRPr lang="sl-SI"/>
        </a:p>
      </dgm:t>
    </dgm:pt>
    <dgm:pt modelId="{A924430C-77EE-4BBF-BA8B-12D374E4B462}">
      <dgm:prSet custT="1"/>
      <dgm:spPr/>
      <dgm:t>
        <a:bodyPr/>
        <a:lstStyle/>
        <a:p>
          <a:pPr algn="ctr"/>
          <a:endParaRPr lang="sl-SI" sz="1400" dirty="0"/>
        </a:p>
        <a:p>
          <a:pPr algn="ctr"/>
          <a:r>
            <a:rPr lang="sl-SI" sz="1400" dirty="0"/>
            <a:t>STROKOVNI NADZOR OCENJEVANJA S STRANI ZNANSTVENIH UREDNIKOV</a:t>
          </a:r>
          <a:endParaRPr lang="sl-SI" sz="800" dirty="0">
            <a:solidFill>
              <a:schemeClr val="tx1"/>
            </a:solidFill>
          </a:endParaRPr>
        </a:p>
        <a:p>
          <a:pPr algn="just"/>
          <a:r>
            <a:rPr lang="sl-SI" sz="800" dirty="0">
              <a:solidFill>
                <a:schemeClr val="tx1"/>
              </a:solidFill>
            </a:rPr>
            <a:t>Se izvede pred posedovanjem usklajenih ali posamičnih poročil v odziv prijaviteljem v primeru, ko prijave ocenjujejo tuji recenzenti.</a:t>
          </a:r>
        </a:p>
        <a:p>
          <a:pPr algn="just"/>
          <a:r>
            <a:rPr lang="sl-SI" sz="800" dirty="0">
              <a:solidFill>
                <a:schemeClr val="tx1"/>
              </a:solidFill>
            </a:rPr>
            <a:t>Znanstveni uredniki so imenovani za posamezen razpis s strani ZSA na predlog ZEP. </a:t>
          </a:r>
        </a:p>
        <a:p>
          <a:pPr algn="just"/>
          <a:r>
            <a:rPr lang="sl-SI" sz="800" dirty="0">
              <a:solidFill>
                <a:schemeClr val="tx1"/>
              </a:solidFill>
            </a:rPr>
            <a:t>Znanstveni uredniki po zaključku razpisa opravijo nadzor nad ocenjevanjem tudi s pregledom odzivov prijaviteljev na usklajena poročila recenzentov, o čemer pripravijo poročilo o ugotovitvah za ZSA. </a:t>
          </a:r>
        </a:p>
      </dgm:t>
    </dgm:pt>
    <dgm:pt modelId="{28884613-8B85-4328-ACD5-B1784D1A0340}" type="parTrans" cxnId="{7A835596-A335-435B-8EAF-97D17858C132}">
      <dgm:prSet/>
      <dgm:spPr/>
      <dgm:t>
        <a:bodyPr/>
        <a:lstStyle/>
        <a:p>
          <a:endParaRPr lang="sl-SI"/>
        </a:p>
      </dgm:t>
    </dgm:pt>
    <dgm:pt modelId="{412EB123-D3E3-49CF-AF12-6945A0AD48DF}" type="sibTrans" cxnId="{7A835596-A335-435B-8EAF-97D17858C132}">
      <dgm:prSet/>
      <dgm:spPr/>
      <dgm:t>
        <a:bodyPr/>
        <a:lstStyle/>
        <a:p>
          <a:endParaRPr lang="sl-SI"/>
        </a:p>
      </dgm:t>
    </dgm:pt>
    <dgm:pt modelId="{0F8DE3CA-9539-44AC-8D40-BCD72EB78F3B}" type="pres">
      <dgm:prSet presAssocID="{F357243F-C856-4427-8259-13A184465614}" presName="Name0" presStyleCnt="0">
        <dgm:presLayoutVars>
          <dgm:dir/>
          <dgm:resizeHandles val="exact"/>
        </dgm:presLayoutVars>
      </dgm:prSet>
      <dgm:spPr/>
    </dgm:pt>
    <dgm:pt modelId="{1B77EA7C-45CE-464D-8D58-F16721FF1C2C}" type="pres">
      <dgm:prSet presAssocID="{9B916EF6-5391-42CB-9A01-CB963FE01407}" presName="node" presStyleLbl="node1" presStyleIdx="0" presStyleCnt="8">
        <dgm:presLayoutVars>
          <dgm:bulletEnabled val="1"/>
        </dgm:presLayoutVars>
      </dgm:prSet>
      <dgm:spPr>
        <a:prstGeom prst="roundRect">
          <a:avLst/>
        </a:prstGeom>
      </dgm:spPr>
    </dgm:pt>
    <dgm:pt modelId="{93D6608E-542F-476A-AE8B-060636A963CD}" type="pres">
      <dgm:prSet presAssocID="{DFC23FE9-00FB-467D-8C38-486E87E43F2F}" presName="sibTrans" presStyleLbl="sibTrans1D1" presStyleIdx="0" presStyleCnt="7"/>
      <dgm:spPr/>
    </dgm:pt>
    <dgm:pt modelId="{06F723E7-EEAE-48D1-A21C-99570BA559BC}" type="pres">
      <dgm:prSet presAssocID="{DFC23FE9-00FB-467D-8C38-486E87E43F2F}" presName="connectorText" presStyleLbl="sibTrans1D1" presStyleIdx="0" presStyleCnt="7"/>
      <dgm:spPr/>
    </dgm:pt>
    <dgm:pt modelId="{A649C521-1474-4C78-97FD-E40D751C6875}" type="pres">
      <dgm:prSet presAssocID="{DE582688-D873-4526-AD9E-F1916576F56B}" presName="node" presStyleLbl="node1" presStyleIdx="1" presStyleCnt="8">
        <dgm:presLayoutVars>
          <dgm:bulletEnabled val="1"/>
        </dgm:presLayoutVars>
      </dgm:prSet>
      <dgm:spPr>
        <a:prstGeom prst="roundRect">
          <a:avLst/>
        </a:prstGeom>
      </dgm:spPr>
    </dgm:pt>
    <dgm:pt modelId="{B852C1C5-8BFE-45B8-BD27-13BE8E7AC1E1}" type="pres">
      <dgm:prSet presAssocID="{3607F482-6115-40C9-BFDD-81314DA48955}" presName="sibTrans" presStyleLbl="sibTrans1D1" presStyleIdx="1" presStyleCnt="7"/>
      <dgm:spPr/>
    </dgm:pt>
    <dgm:pt modelId="{817C4E41-C3FF-4AF9-9797-5FEA1D510BE9}" type="pres">
      <dgm:prSet presAssocID="{3607F482-6115-40C9-BFDD-81314DA48955}" presName="connectorText" presStyleLbl="sibTrans1D1" presStyleIdx="1" presStyleCnt="7"/>
      <dgm:spPr/>
    </dgm:pt>
    <dgm:pt modelId="{E65523EE-DEA6-407A-B0C3-7EA56CCE3D4F}" type="pres">
      <dgm:prSet presAssocID="{CB64AD09-BC72-4B30-9704-572E1D8D488B}" presName="node" presStyleLbl="node1" presStyleIdx="2" presStyleCnt="8">
        <dgm:presLayoutVars>
          <dgm:bulletEnabled val="1"/>
        </dgm:presLayoutVars>
      </dgm:prSet>
      <dgm:spPr>
        <a:prstGeom prst="roundRect">
          <a:avLst/>
        </a:prstGeom>
      </dgm:spPr>
    </dgm:pt>
    <dgm:pt modelId="{4C8901E9-3ACB-43DA-9FEA-1243DCB7111A}" type="pres">
      <dgm:prSet presAssocID="{CE285678-E913-494D-9AED-5131D14BB8F3}" presName="sibTrans" presStyleLbl="sibTrans1D1" presStyleIdx="2" presStyleCnt="7"/>
      <dgm:spPr/>
    </dgm:pt>
    <dgm:pt modelId="{27667B94-88C4-4193-8CC6-0615B42E59B4}" type="pres">
      <dgm:prSet presAssocID="{CE285678-E913-494D-9AED-5131D14BB8F3}" presName="connectorText" presStyleLbl="sibTrans1D1" presStyleIdx="2" presStyleCnt="7"/>
      <dgm:spPr/>
    </dgm:pt>
    <dgm:pt modelId="{8A54CEC7-BB15-4AE5-8026-0756F766F50D}" type="pres">
      <dgm:prSet presAssocID="{125B8FA0-DC8F-46F5-89E9-10D21371A887}" presName="node" presStyleLbl="node1" presStyleIdx="3" presStyleCnt="8" custScaleY="97601">
        <dgm:presLayoutVars>
          <dgm:bulletEnabled val="1"/>
        </dgm:presLayoutVars>
      </dgm:prSet>
      <dgm:spPr>
        <a:prstGeom prst="roundRect">
          <a:avLst/>
        </a:prstGeom>
      </dgm:spPr>
    </dgm:pt>
    <dgm:pt modelId="{4F8B2E2E-6004-4C93-BE28-B31F16A03C35}" type="pres">
      <dgm:prSet presAssocID="{F679AEEB-0C7E-475D-A20F-B933BD470B87}" presName="sibTrans" presStyleLbl="sibTrans1D1" presStyleIdx="3" presStyleCnt="7"/>
      <dgm:spPr/>
    </dgm:pt>
    <dgm:pt modelId="{1D797548-FCD8-4F76-A61A-1CA274985C30}" type="pres">
      <dgm:prSet presAssocID="{F679AEEB-0C7E-475D-A20F-B933BD470B87}" presName="connectorText" presStyleLbl="sibTrans1D1" presStyleIdx="3" presStyleCnt="7"/>
      <dgm:spPr/>
    </dgm:pt>
    <dgm:pt modelId="{5FF07813-8E67-4BEC-A0DE-594002D2DF63}" type="pres">
      <dgm:prSet presAssocID="{A924430C-77EE-4BBF-BA8B-12D374E4B462}" presName="node" presStyleLbl="node1" presStyleIdx="4" presStyleCnt="8">
        <dgm:presLayoutVars>
          <dgm:bulletEnabled val="1"/>
        </dgm:presLayoutVars>
      </dgm:prSet>
      <dgm:spPr>
        <a:prstGeom prst="roundRect">
          <a:avLst/>
        </a:prstGeom>
      </dgm:spPr>
    </dgm:pt>
    <dgm:pt modelId="{A642ABA8-CF4A-4D11-9C2A-DE3CE82CE854}" type="pres">
      <dgm:prSet presAssocID="{412EB123-D3E3-49CF-AF12-6945A0AD48DF}" presName="sibTrans" presStyleLbl="sibTrans1D1" presStyleIdx="4" presStyleCnt="7"/>
      <dgm:spPr/>
    </dgm:pt>
    <dgm:pt modelId="{3B01096D-2BAC-49A8-A163-80D1680B254A}" type="pres">
      <dgm:prSet presAssocID="{412EB123-D3E3-49CF-AF12-6945A0AD48DF}" presName="connectorText" presStyleLbl="sibTrans1D1" presStyleIdx="4" presStyleCnt="7"/>
      <dgm:spPr/>
    </dgm:pt>
    <dgm:pt modelId="{78FB079C-D7CB-4E44-A4EB-DC4B8BF3139F}" type="pres">
      <dgm:prSet presAssocID="{795451EA-A2FB-4FB9-B61E-403F72EF55F3}" presName="node" presStyleLbl="node1" presStyleIdx="5" presStyleCnt="8">
        <dgm:presLayoutVars>
          <dgm:bulletEnabled val="1"/>
        </dgm:presLayoutVars>
      </dgm:prSet>
      <dgm:spPr>
        <a:prstGeom prst="roundRect">
          <a:avLst/>
        </a:prstGeom>
      </dgm:spPr>
    </dgm:pt>
    <dgm:pt modelId="{78947036-D5C0-4DD6-9CA6-B9CE4531815C}" type="pres">
      <dgm:prSet presAssocID="{4264CBBC-AADE-4F88-9ABE-A57F3013FA09}" presName="sibTrans" presStyleLbl="sibTrans1D1" presStyleIdx="5" presStyleCnt="7"/>
      <dgm:spPr/>
    </dgm:pt>
    <dgm:pt modelId="{6C894590-5799-4CAF-862E-AF772D5D2560}" type="pres">
      <dgm:prSet presAssocID="{4264CBBC-AADE-4F88-9ABE-A57F3013FA09}" presName="connectorText" presStyleLbl="sibTrans1D1" presStyleIdx="5" presStyleCnt="7"/>
      <dgm:spPr/>
    </dgm:pt>
    <dgm:pt modelId="{C86FC9C3-0142-4038-8182-74E427CD28B2}" type="pres">
      <dgm:prSet presAssocID="{B3284716-4613-4C1D-90D6-CFAE4A090C96}" presName="node" presStyleLbl="node1" presStyleIdx="6" presStyleCnt="8">
        <dgm:presLayoutVars>
          <dgm:bulletEnabled val="1"/>
        </dgm:presLayoutVars>
      </dgm:prSet>
      <dgm:spPr>
        <a:prstGeom prst="roundRect">
          <a:avLst/>
        </a:prstGeom>
      </dgm:spPr>
    </dgm:pt>
    <dgm:pt modelId="{58E8D31F-E15B-4DEF-AF7B-0BCA30352280}" type="pres">
      <dgm:prSet presAssocID="{E07A2B5F-CAD3-4D5D-925A-EECBAC312AFD}" presName="sibTrans" presStyleLbl="sibTrans1D1" presStyleIdx="6" presStyleCnt="7"/>
      <dgm:spPr/>
    </dgm:pt>
    <dgm:pt modelId="{8793BFF3-AC46-40C3-A586-C7BAFC31ECD6}" type="pres">
      <dgm:prSet presAssocID="{E07A2B5F-CAD3-4D5D-925A-EECBAC312AFD}" presName="connectorText" presStyleLbl="sibTrans1D1" presStyleIdx="6" presStyleCnt="7"/>
      <dgm:spPr/>
    </dgm:pt>
    <dgm:pt modelId="{3C2792A5-5BAE-4D0C-85F8-1E8407B77685}" type="pres">
      <dgm:prSet presAssocID="{DE06F3E2-A149-4633-8C4B-6DC35247631B}" presName="node" presStyleLbl="node1" presStyleIdx="7" presStyleCnt="8">
        <dgm:presLayoutVars>
          <dgm:bulletEnabled val="1"/>
        </dgm:presLayoutVars>
      </dgm:prSet>
      <dgm:spPr>
        <a:prstGeom prst="roundRect">
          <a:avLst/>
        </a:prstGeom>
      </dgm:spPr>
    </dgm:pt>
  </dgm:ptLst>
  <dgm:cxnLst>
    <dgm:cxn modelId="{0327C500-F175-43C6-8363-0CFD0CFA3769}" type="presOf" srcId="{E07A2B5F-CAD3-4D5D-925A-EECBAC312AFD}" destId="{8793BFF3-AC46-40C3-A586-C7BAFC31ECD6}" srcOrd="1" destOrd="0" presId="urn:microsoft.com/office/officeart/2005/8/layout/bProcess3"/>
    <dgm:cxn modelId="{6434AB03-6382-4B5D-9821-97DA31976784}" type="presOf" srcId="{A924430C-77EE-4BBF-BA8B-12D374E4B462}" destId="{5FF07813-8E67-4BEC-A0DE-594002D2DF63}" srcOrd="0" destOrd="0" presId="urn:microsoft.com/office/officeart/2005/8/layout/bProcess3"/>
    <dgm:cxn modelId="{AA72A727-0D13-4A8F-8EF5-FE0A5AC72CC0}" type="presOf" srcId="{DFC23FE9-00FB-467D-8C38-486E87E43F2F}" destId="{93D6608E-542F-476A-AE8B-060636A963CD}" srcOrd="0" destOrd="0" presId="urn:microsoft.com/office/officeart/2005/8/layout/bProcess3"/>
    <dgm:cxn modelId="{3964FC3A-5638-40E2-957F-6A95E73D552C}" type="presOf" srcId="{CE285678-E913-494D-9AED-5131D14BB8F3}" destId="{4C8901E9-3ACB-43DA-9FEA-1243DCB7111A}" srcOrd="0" destOrd="0" presId="urn:microsoft.com/office/officeart/2005/8/layout/bProcess3"/>
    <dgm:cxn modelId="{C7435840-299E-4327-9B79-AF93852B1FF1}" type="presOf" srcId="{4264CBBC-AADE-4F88-9ABE-A57F3013FA09}" destId="{6C894590-5799-4CAF-862E-AF772D5D2560}" srcOrd="1" destOrd="0" presId="urn:microsoft.com/office/officeart/2005/8/layout/bProcess3"/>
    <dgm:cxn modelId="{D69EF25C-5736-42E6-BB9E-D9240BBF6B4D}" type="presOf" srcId="{F357243F-C856-4427-8259-13A184465614}" destId="{0F8DE3CA-9539-44AC-8D40-BCD72EB78F3B}" srcOrd="0" destOrd="0" presId="urn:microsoft.com/office/officeart/2005/8/layout/bProcess3"/>
    <dgm:cxn modelId="{B621D660-B520-4790-9B7B-75549D94CFEB}" type="presOf" srcId="{E07A2B5F-CAD3-4D5D-925A-EECBAC312AFD}" destId="{58E8D31F-E15B-4DEF-AF7B-0BCA30352280}" srcOrd="0" destOrd="0" presId="urn:microsoft.com/office/officeart/2005/8/layout/bProcess3"/>
    <dgm:cxn modelId="{646C7943-D6DF-49E3-A66A-5312E37AA301}" type="presOf" srcId="{3607F482-6115-40C9-BFDD-81314DA48955}" destId="{817C4E41-C3FF-4AF9-9797-5FEA1D510BE9}" srcOrd="1" destOrd="0" presId="urn:microsoft.com/office/officeart/2005/8/layout/bProcess3"/>
    <dgm:cxn modelId="{0C688E4A-E8EB-4E63-9FE9-68358DD369F4}" type="presOf" srcId="{125B8FA0-DC8F-46F5-89E9-10D21371A887}" destId="{8A54CEC7-BB15-4AE5-8026-0756F766F50D}" srcOrd="0" destOrd="0" presId="urn:microsoft.com/office/officeart/2005/8/layout/bProcess3"/>
    <dgm:cxn modelId="{E6E3B86B-A958-41A9-A670-2BA9CB691644}" type="presOf" srcId="{B3284716-4613-4C1D-90D6-CFAE4A090C96}" destId="{C86FC9C3-0142-4038-8182-74E427CD28B2}" srcOrd="0" destOrd="0" presId="urn:microsoft.com/office/officeart/2005/8/layout/bProcess3"/>
    <dgm:cxn modelId="{AFD27B6C-6ECF-4166-92C0-49A25BED339A}" type="presOf" srcId="{F679AEEB-0C7E-475D-A20F-B933BD470B87}" destId="{4F8B2E2E-6004-4C93-BE28-B31F16A03C35}" srcOrd="0" destOrd="0" presId="urn:microsoft.com/office/officeart/2005/8/layout/bProcess3"/>
    <dgm:cxn modelId="{08D02D6D-1FBA-4433-8375-2DBC0908C36F}" srcId="{F357243F-C856-4427-8259-13A184465614}" destId="{B3284716-4613-4C1D-90D6-CFAE4A090C96}" srcOrd="6" destOrd="0" parTransId="{C85047C2-CAA4-4F44-9B4F-17C769B29900}" sibTransId="{E07A2B5F-CAD3-4D5D-925A-EECBAC312AFD}"/>
    <dgm:cxn modelId="{8A55754F-02C2-4B66-9D22-6418C3556098}" type="presOf" srcId="{DE582688-D873-4526-AD9E-F1916576F56B}" destId="{A649C521-1474-4C78-97FD-E40D751C6875}" srcOrd="0" destOrd="0" presId="urn:microsoft.com/office/officeart/2005/8/layout/bProcess3"/>
    <dgm:cxn modelId="{5052B251-6B66-45E0-BDDC-F780BEB4ECDE}" srcId="{F357243F-C856-4427-8259-13A184465614}" destId="{DE06F3E2-A149-4633-8C4B-6DC35247631B}" srcOrd="7" destOrd="0" parTransId="{AC789C5B-164C-4D5D-BED3-E1830EDC7AEF}" sibTransId="{08F35D8E-7158-41AC-823C-E4059F7D6B97}"/>
    <dgm:cxn modelId="{6A5C3774-1BED-4587-99FA-04198468A59E}" srcId="{F357243F-C856-4427-8259-13A184465614}" destId="{CB64AD09-BC72-4B30-9704-572E1D8D488B}" srcOrd="2" destOrd="0" parTransId="{CE8AA4EC-8252-4780-8FEF-285FA69BCA08}" sibTransId="{CE285678-E913-494D-9AED-5131D14BB8F3}"/>
    <dgm:cxn modelId="{58585F7A-951B-4A8F-8A30-862B4174745F}" type="presOf" srcId="{9B916EF6-5391-42CB-9A01-CB963FE01407}" destId="{1B77EA7C-45CE-464D-8D58-F16721FF1C2C}" srcOrd="0" destOrd="0" presId="urn:microsoft.com/office/officeart/2005/8/layout/bProcess3"/>
    <dgm:cxn modelId="{0B8C5E92-F3CA-4AE7-9E6B-8A25B7147492}" srcId="{F357243F-C856-4427-8259-13A184465614}" destId="{9B916EF6-5391-42CB-9A01-CB963FE01407}" srcOrd="0" destOrd="0" parTransId="{16ACD033-65F2-482B-8F46-9135A19347CC}" sibTransId="{DFC23FE9-00FB-467D-8C38-486E87E43F2F}"/>
    <dgm:cxn modelId="{7A835596-A335-435B-8EAF-97D17858C132}" srcId="{F357243F-C856-4427-8259-13A184465614}" destId="{A924430C-77EE-4BBF-BA8B-12D374E4B462}" srcOrd="4" destOrd="0" parTransId="{28884613-8B85-4328-ACD5-B1784D1A0340}" sibTransId="{412EB123-D3E3-49CF-AF12-6945A0AD48DF}"/>
    <dgm:cxn modelId="{1B568E9A-5A0F-430A-A664-D5F98BF8040D}" type="presOf" srcId="{DE06F3E2-A149-4633-8C4B-6DC35247631B}" destId="{3C2792A5-5BAE-4D0C-85F8-1E8407B77685}" srcOrd="0" destOrd="0" presId="urn:microsoft.com/office/officeart/2005/8/layout/bProcess3"/>
    <dgm:cxn modelId="{48671DB3-CC2E-4AD2-B4F2-405E48D1A837}" type="presOf" srcId="{CE285678-E913-494D-9AED-5131D14BB8F3}" destId="{27667B94-88C4-4193-8CC6-0615B42E59B4}" srcOrd="1" destOrd="0" presId="urn:microsoft.com/office/officeart/2005/8/layout/bProcess3"/>
    <dgm:cxn modelId="{30D3B7B8-B57E-473E-B360-7A531E6458F9}" type="presOf" srcId="{CB64AD09-BC72-4B30-9704-572E1D8D488B}" destId="{E65523EE-DEA6-407A-B0C3-7EA56CCE3D4F}" srcOrd="0" destOrd="0" presId="urn:microsoft.com/office/officeart/2005/8/layout/bProcess3"/>
    <dgm:cxn modelId="{C78973C3-5B0A-4304-B6F5-D4AADCFB5C72}" srcId="{F357243F-C856-4427-8259-13A184465614}" destId="{795451EA-A2FB-4FB9-B61E-403F72EF55F3}" srcOrd="5" destOrd="0" parTransId="{B3D53B85-11B5-41B0-962F-6081DBDA2906}" sibTransId="{4264CBBC-AADE-4F88-9ABE-A57F3013FA09}"/>
    <dgm:cxn modelId="{0949F5C6-6751-43E4-B636-82A0C994598A}" type="presOf" srcId="{412EB123-D3E3-49CF-AF12-6945A0AD48DF}" destId="{A642ABA8-CF4A-4D11-9C2A-DE3CE82CE854}" srcOrd="0" destOrd="0" presId="urn:microsoft.com/office/officeart/2005/8/layout/bProcess3"/>
    <dgm:cxn modelId="{F86F0ACB-E9B9-45A9-9C0B-D885E3D1D769}" type="presOf" srcId="{412EB123-D3E3-49CF-AF12-6945A0AD48DF}" destId="{3B01096D-2BAC-49A8-A163-80D1680B254A}" srcOrd="1" destOrd="0" presId="urn:microsoft.com/office/officeart/2005/8/layout/bProcess3"/>
    <dgm:cxn modelId="{46EB8DCE-9D05-409B-B371-36A198DC0D0B}" type="presOf" srcId="{DFC23FE9-00FB-467D-8C38-486E87E43F2F}" destId="{06F723E7-EEAE-48D1-A21C-99570BA559BC}" srcOrd="1" destOrd="0" presId="urn:microsoft.com/office/officeart/2005/8/layout/bProcess3"/>
    <dgm:cxn modelId="{841B1FD0-D8C9-4A5D-97CB-A0B0C53B2906}" srcId="{F357243F-C856-4427-8259-13A184465614}" destId="{DE582688-D873-4526-AD9E-F1916576F56B}" srcOrd="1" destOrd="0" parTransId="{4B6D3FF9-6976-4DA8-98FC-6C091453A557}" sibTransId="{3607F482-6115-40C9-BFDD-81314DA48955}"/>
    <dgm:cxn modelId="{41B434D7-8B75-47A0-93B6-293D56050946}" type="presOf" srcId="{F679AEEB-0C7E-475D-A20F-B933BD470B87}" destId="{1D797548-FCD8-4F76-A61A-1CA274985C30}" srcOrd="1" destOrd="0" presId="urn:microsoft.com/office/officeart/2005/8/layout/bProcess3"/>
    <dgm:cxn modelId="{111AACE0-1858-4859-9D2F-35A1F85904DB}" type="presOf" srcId="{795451EA-A2FB-4FB9-B61E-403F72EF55F3}" destId="{78FB079C-D7CB-4E44-A4EB-DC4B8BF3139F}" srcOrd="0" destOrd="0" presId="urn:microsoft.com/office/officeart/2005/8/layout/bProcess3"/>
    <dgm:cxn modelId="{3A8824EC-0CB4-4AE4-AC38-257B1A12137B}" type="presOf" srcId="{4264CBBC-AADE-4F88-9ABE-A57F3013FA09}" destId="{78947036-D5C0-4DD6-9CA6-B9CE4531815C}" srcOrd="0" destOrd="0" presId="urn:microsoft.com/office/officeart/2005/8/layout/bProcess3"/>
    <dgm:cxn modelId="{75748AED-C105-4E1C-A7CB-59CC25AA174C}" type="presOf" srcId="{3607F482-6115-40C9-BFDD-81314DA48955}" destId="{B852C1C5-8BFE-45B8-BD27-13BE8E7AC1E1}" srcOrd="0" destOrd="0" presId="urn:microsoft.com/office/officeart/2005/8/layout/bProcess3"/>
    <dgm:cxn modelId="{28D080FA-D7FC-405B-A317-BEA327E4FFE7}" srcId="{F357243F-C856-4427-8259-13A184465614}" destId="{125B8FA0-DC8F-46F5-89E9-10D21371A887}" srcOrd="3" destOrd="0" parTransId="{CA98F7F6-0F50-46C8-82EE-A7D23E8CFB52}" sibTransId="{F679AEEB-0C7E-475D-A20F-B933BD470B87}"/>
    <dgm:cxn modelId="{2D3360C7-5913-476E-9DF3-01DEE5A90B67}" type="presParOf" srcId="{0F8DE3CA-9539-44AC-8D40-BCD72EB78F3B}" destId="{1B77EA7C-45CE-464D-8D58-F16721FF1C2C}" srcOrd="0" destOrd="0" presId="urn:microsoft.com/office/officeart/2005/8/layout/bProcess3"/>
    <dgm:cxn modelId="{7D4564AA-2C6C-4681-80DA-56332139FA7B}" type="presParOf" srcId="{0F8DE3CA-9539-44AC-8D40-BCD72EB78F3B}" destId="{93D6608E-542F-476A-AE8B-060636A963CD}" srcOrd="1" destOrd="0" presId="urn:microsoft.com/office/officeart/2005/8/layout/bProcess3"/>
    <dgm:cxn modelId="{4549F45B-9CE1-4D5A-9956-A95AAB3052EC}" type="presParOf" srcId="{93D6608E-542F-476A-AE8B-060636A963CD}" destId="{06F723E7-EEAE-48D1-A21C-99570BA559BC}" srcOrd="0" destOrd="0" presId="urn:microsoft.com/office/officeart/2005/8/layout/bProcess3"/>
    <dgm:cxn modelId="{2FC62370-CC66-4A0C-8557-DB6078B8712F}" type="presParOf" srcId="{0F8DE3CA-9539-44AC-8D40-BCD72EB78F3B}" destId="{A649C521-1474-4C78-97FD-E40D751C6875}" srcOrd="2" destOrd="0" presId="urn:microsoft.com/office/officeart/2005/8/layout/bProcess3"/>
    <dgm:cxn modelId="{08425683-A737-4738-84EB-1072579D8E12}" type="presParOf" srcId="{0F8DE3CA-9539-44AC-8D40-BCD72EB78F3B}" destId="{B852C1C5-8BFE-45B8-BD27-13BE8E7AC1E1}" srcOrd="3" destOrd="0" presId="urn:microsoft.com/office/officeart/2005/8/layout/bProcess3"/>
    <dgm:cxn modelId="{CEC5EB60-E8E0-4D79-AB3C-79B88147302B}" type="presParOf" srcId="{B852C1C5-8BFE-45B8-BD27-13BE8E7AC1E1}" destId="{817C4E41-C3FF-4AF9-9797-5FEA1D510BE9}" srcOrd="0" destOrd="0" presId="urn:microsoft.com/office/officeart/2005/8/layout/bProcess3"/>
    <dgm:cxn modelId="{092323F1-CF0A-4EEB-99C2-CCDA684AFD21}" type="presParOf" srcId="{0F8DE3CA-9539-44AC-8D40-BCD72EB78F3B}" destId="{E65523EE-DEA6-407A-B0C3-7EA56CCE3D4F}" srcOrd="4" destOrd="0" presId="urn:microsoft.com/office/officeart/2005/8/layout/bProcess3"/>
    <dgm:cxn modelId="{22FE36AA-73E2-4BB9-B0DB-55A947F29355}" type="presParOf" srcId="{0F8DE3CA-9539-44AC-8D40-BCD72EB78F3B}" destId="{4C8901E9-3ACB-43DA-9FEA-1243DCB7111A}" srcOrd="5" destOrd="0" presId="urn:microsoft.com/office/officeart/2005/8/layout/bProcess3"/>
    <dgm:cxn modelId="{F5B4FA7B-ABB5-4D69-AC3C-D6E65EA80F00}" type="presParOf" srcId="{4C8901E9-3ACB-43DA-9FEA-1243DCB7111A}" destId="{27667B94-88C4-4193-8CC6-0615B42E59B4}" srcOrd="0" destOrd="0" presId="urn:microsoft.com/office/officeart/2005/8/layout/bProcess3"/>
    <dgm:cxn modelId="{42598003-3084-41F5-8759-D6C5A0F0D109}" type="presParOf" srcId="{0F8DE3CA-9539-44AC-8D40-BCD72EB78F3B}" destId="{8A54CEC7-BB15-4AE5-8026-0756F766F50D}" srcOrd="6" destOrd="0" presId="urn:microsoft.com/office/officeart/2005/8/layout/bProcess3"/>
    <dgm:cxn modelId="{3E1F43EE-7784-43F2-8E29-92F96FAF6D30}" type="presParOf" srcId="{0F8DE3CA-9539-44AC-8D40-BCD72EB78F3B}" destId="{4F8B2E2E-6004-4C93-BE28-B31F16A03C35}" srcOrd="7" destOrd="0" presId="urn:microsoft.com/office/officeart/2005/8/layout/bProcess3"/>
    <dgm:cxn modelId="{225740DF-DE8D-4B4B-9688-86DFA83A1075}" type="presParOf" srcId="{4F8B2E2E-6004-4C93-BE28-B31F16A03C35}" destId="{1D797548-FCD8-4F76-A61A-1CA274985C30}" srcOrd="0" destOrd="0" presId="urn:microsoft.com/office/officeart/2005/8/layout/bProcess3"/>
    <dgm:cxn modelId="{765D4BC7-D146-4D90-923E-8FFB0C5068D6}" type="presParOf" srcId="{0F8DE3CA-9539-44AC-8D40-BCD72EB78F3B}" destId="{5FF07813-8E67-4BEC-A0DE-594002D2DF63}" srcOrd="8" destOrd="0" presId="urn:microsoft.com/office/officeart/2005/8/layout/bProcess3"/>
    <dgm:cxn modelId="{68B1F0C2-3449-44EA-8EA1-4A0BD248ABED}" type="presParOf" srcId="{0F8DE3CA-9539-44AC-8D40-BCD72EB78F3B}" destId="{A642ABA8-CF4A-4D11-9C2A-DE3CE82CE854}" srcOrd="9" destOrd="0" presId="urn:microsoft.com/office/officeart/2005/8/layout/bProcess3"/>
    <dgm:cxn modelId="{559E96BA-0337-461A-9B3A-19985A4A36BB}" type="presParOf" srcId="{A642ABA8-CF4A-4D11-9C2A-DE3CE82CE854}" destId="{3B01096D-2BAC-49A8-A163-80D1680B254A}" srcOrd="0" destOrd="0" presId="urn:microsoft.com/office/officeart/2005/8/layout/bProcess3"/>
    <dgm:cxn modelId="{75B904FA-C432-4CDD-9993-665F075BD240}" type="presParOf" srcId="{0F8DE3CA-9539-44AC-8D40-BCD72EB78F3B}" destId="{78FB079C-D7CB-4E44-A4EB-DC4B8BF3139F}" srcOrd="10" destOrd="0" presId="urn:microsoft.com/office/officeart/2005/8/layout/bProcess3"/>
    <dgm:cxn modelId="{DAB4235B-B47B-405C-A4BA-19EB54D8F949}" type="presParOf" srcId="{0F8DE3CA-9539-44AC-8D40-BCD72EB78F3B}" destId="{78947036-D5C0-4DD6-9CA6-B9CE4531815C}" srcOrd="11" destOrd="0" presId="urn:microsoft.com/office/officeart/2005/8/layout/bProcess3"/>
    <dgm:cxn modelId="{51652BFC-3B11-49D9-BDD0-DFB77B04BAD4}" type="presParOf" srcId="{78947036-D5C0-4DD6-9CA6-B9CE4531815C}" destId="{6C894590-5799-4CAF-862E-AF772D5D2560}" srcOrd="0" destOrd="0" presId="urn:microsoft.com/office/officeart/2005/8/layout/bProcess3"/>
    <dgm:cxn modelId="{1349FA84-D356-4036-8BE7-F5A587D49C98}" type="presParOf" srcId="{0F8DE3CA-9539-44AC-8D40-BCD72EB78F3B}" destId="{C86FC9C3-0142-4038-8182-74E427CD28B2}" srcOrd="12" destOrd="0" presId="urn:microsoft.com/office/officeart/2005/8/layout/bProcess3"/>
    <dgm:cxn modelId="{AB4DD68A-A95F-4DBA-BBE2-B593E2F2F4C3}" type="presParOf" srcId="{0F8DE3CA-9539-44AC-8D40-BCD72EB78F3B}" destId="{58E8D31F-E15B-4DEF-AF7B-0BCA30352280}" srcOrd="13" destOrd="0" presId="urn:microsoft.com/office/officeart/2005/8/layout/bProcess3"/>
    <dgm:cxn modelId="{5E308B20-68D7-4081-B3AB-C1A0562DF2C4}" type="presParOf" srcId="{58E8D31F-E15B-4DEF-AF7B-0BCA30352280}" destId="{8793BFF3-AC46-40C3-A586-C7BAFC31ECD6}" srcOrd="0" destOrd="0" presId="urn:microsoft.com/office/officeart/2005/8/layout/bProcess3"/>
    <dgm:cxn modelId="{7CCDEC27-5C2D-4F28-A3A4-501FFA1902DE}" type="presParOf" srcId="{0F8DE3CA-9539-44AC-8D40-BCD72EB78F3B}" destId="{3C2792A5-5BAE-4D0C-85F8-1E8407B77685}"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7A270-7D44-404D-9AA1-D8EC5CB51B77}">
      <dsp:nvSpPr>
        <dsp:cNvPr id="0" name=""/>
        <dsp:cNvSpPr/>
      </dsp:nvSpPr>
      <dsp:spPr>
        <a:xfrm>
          <a:off x="2871953" y="1111860"/>
          <a:ext cx="743386" cy="91440"/>
        </a:xfrm>
        <a:custGeom>
          <a:avLst/>
          <a:gdLst/>
          <a:ahLst/>
          <a:cxnLst/>
          <a:rect l="0" t="0" r="0" b="0"/>
          <a:pathLst>
            <a:path>
              <a:moveTo>
                <a:pt x="0" y="48721"/>
              </a:moveTo>
              <a:lnTo>
                <a:pt x="388793" y="48721"/>
              </a:lnTo>
              <a:lnTo>
                <a:pt x="388793" y="45720"/>
              </a:lnTo>
              <a:lnTo>
                <a:pt x="74338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3224296" y="1154345"/>
        <a:ext cx="38699" cy="6470"/>
      </dsp:txXfrm>
    </dsp:sp>
    <dsp:sp modelId="{3032D078-998F-4D37-915E-89A4A79CEFD3}">
      <dsp:nvSpPr>
        <dsp:cNvPr id="0" name=""/>
        <dsp:cNvSpPr/>
      </dsp:nvSpPr>
      <dsp:spPr>
        <a:xfrm>
          <a:off x="63241" y="165323"/>
          <a:ext cx="2810511" cy="1990516"/>
        </a:xfrm>
        <a:prstGeom prst="roundRect">
          <a:avLst/>
        </a:prstGeom>
        <a:solidFill>
          <a:schemeClr val="accent4"/>
        </a:solidFill>
        <a:ln>
          <a:solidFill>
            <a:schemeClr val="accent5"/>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kern="1200" dirty="0">
              <a:solidFill>
                <a:schemeClr val="tx1"/>
              </a:solidFill>
            </a:rPr>
            <a:t>PRIPRAVA PREDLOGA RAZPISA S STRANI URADNE OSEBE </a:t>
          </a:r>
        </a:p>
        <a:p>
          <a:pPr marL="0" lvl="0" indent="0" algn="just" defTabSz="622300">
            <a:lnSpc>
              <a:spcPct val="90000"/>
            </a:lnSpc>
            <a:spcBef>
              <a:spcPct val="0"/>
            </a:spcBef>
            <a:spcAft>
              <a:spcPct val="35000"/>
            </a:spcAft>
            <a:buNone/>
          </a:pPr>
          <a:r>
            <a:rPr lang="sl-SI" sz="800" kern="1200" dirty="0">
              <a:solidFill>
                <a:schemeClr val="bg1"/>
              </a:solidFill>
            </a:rPr>
            <a:t>Predlog razpisa pripravi uradna oseba  - zaposleni na ARIS, ki ga direktor imenuje za skrbnika razpisa.</a:t>
          </a:r>
        </a:p>
        <a:p>
          <a:pPr marL="0" lvl="0" indent="0" algn="l" defTabSz="622300">
            <a:lnSpc>
              <a:spcPct val="90000"/>
            </a:lnSpc>
            <a:spcBef>
              <a:spcPct val="0"/>
            </a:spcBef>
            <a:spcAft>
              <a:spcPct val="35000"/>
            </a:spcAft>
            <a:buNone/>
          </a:pPr>
          <a:r>
            <a:rPr lang="sl-SI" sz="800" kern="1200" dirty="0">
              <a:solidFill>
                <a:schemeClr val="bg1"/>
              </a:solidFill>
            </a:rPr>
            <a:t>Predlog razpisa obravnava ZSA.</a:t>
          </a:r>
        </a:p>
      </dsp:txBody>
      <dsp:txXfrm>
        <a:off x="160410" y="262492"/>
        <a:ext cx="2616173" cy="1796178"/>
      </dsp:txXfrm>
    </dsp:sp>
    <dsp:sp modelId="{F009B8E6-49E5-4A43-A21B-AC3CD040D5E8}">
      <dsp:nvSpPr>
        <dsp:cNvPr id="0" name=""/>
        <dsp:cNvSpPr/>
      </dsp:nvSpPr>
      <dsp:spPr>
        <a:xfrm>
          <a:off x="6456451" y="1111860"/>
          <a:ext cx="521075" cy="91440"/>
        </a:xfrm>
        <a:custGeom>
          <a:avLst/>
          <a:gdLst/>
          <a:ahLst/>
          <a:cxnLst/>
          <a:rect l="0" t="0" r="0" b="0"/>
          <a:pathLst>
            <a:path>
              <a:moveTo>
                <a:pt x="0" y="45720"/>
              </a:moveTo>
              <a:lnTo>
                <a:pt x="277637" y="45720"/>
              </a:lnTo>
              <a:lnTo>
                <a:pt x="277637" y="48519"/>
              </a:lnTo>
              <a:lnTo>
                <a:pt x="521075" y="4851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6703197" y="1154345"/>
        <a:ext cx="27584" cy="6470"/>
      </dsp:txXfrm>
    </dsp:sp>
    <dsp:sp modelId="{A1821FBE-9316-4C19-AF4B-5EDF757FC487}">
      <dsp:nvSpPr>
        <dsp:cNvPr id="0" name=""/>
        <dsp:cNvSpPr/>
      </dsp:nvSpPr>
      <dsp:spPr>
        <a:xfrm>
          <a:off x="3647740" y="156816"/>
          <a:ext cx="2810511" cy="200152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kern="1200" dirty="0"/>
            <a:t>NAJAVA NAČRTA VSEH RAZPISOV ZA TEKOČE LETO IN OBJAVA RAZPISA NA SPLETNI STRANI ARIS</a:t>
          </a:r>
        </a:p>
        <a:p>
          <a:pPr marL="0" lvl="0" indent="0" algn="ctr" defTabSz="622300">
            <a:lnSpc>
              <a:spcPct val="90000"/>
            </a:lnSpc>
            <a:spcBef>
              <a:spcPct val="0"/>
            </a:spcBef>
            <a:spcAft>
              <a:spcPct val="35000"/>
            </a:spcAft>
            <a:buNone/>
          </a:pPr>
          <a:r>
            <a:rPr lang="sl-SI" sz="800" kern="1200" dirty="0">
              <a:solidFill>
                <a:schemeClr val="tx1"/>
              </a:solidFill>
            </a:rPr>
            <a:t>Sklep za objavo razpisa sprejme direktor.</a:t>
          </a:r>
        </a:p>
      </dsp:txBody>
      <dsp:txXfrm>
        <a:off x="3745447" y="254523"/>
        <a:ext cx="2615097" cy="1806114"/>
      </dsp:txXfrm>
    </dsp:sp>
    <dsp:sp modelId="{73BD2340-C997-4215-BC83-A0123706958F}">
      <dsp:nvSpPr>
        <dsp:cNvPr id="0" name=""/>
        <dsp:cNvSpPr/>
      </dsp:nvSpPr>
      <dsp:spPr>
        <a:xfrm>
          <a:off x="9606866" y="1111843"/>
          <a:ext cx="589567" cy="91440"/>
        </a:xfrm>
        <a:custGeom>
          <a:avLst/>
          <a:gdLst/>
          <a:ahLst/>
          <a:cxnLst/>
          <a:rect l="0" t="0" r="0" b="0"/>
          <a:pathLst>
            <a:path>
              <a:moveTo>
                <a:pt x="0" y="48536"/>
              </a:moveTo>
              <a:lnTo>
                <a:pt x="311883" y="48536"/>
              </a:lnTo>
              <a:lnTo>
                <a:pt x="311883" y="45720"/>
              </a:lnTo>
              <a:lnTo>
                <a:pt x="58956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9886145" y="1154328"/>
        <a:ext cx="31008" cy="6470"/>
      </dsp:txXfrm>
    </dsp:sp>
    <dsp:sp modelId="{3B0F7C52-C52E-4313-A744-19B4D03F89D7}">
      <dsp:nvSpPr>
        <dsp:cNvPr id="0" name=""/>
        <dsp:cNvSpPr/>
      </dsp:nvSpPr>
      <dsp:spPr>
        <a:xfrm>
          <a:off x="7009926" y="128157"/>
          <a:ext cx="2598739" cy="20644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kern="1200" dirty="0"/>
            <a:t>OBRAVNAVA PRIJAV </a:t>
          </a:r>
        </a:p>
        <a:p>
          <a:pPr marL="0" lvl="0" indent="0" algn="just" defTabSz="622300">
            <a:lnSpc>
              <a:spcPct val="90000"/>
            </a:lnSpc>
            <a:spcBef>
              <a:spcPct val="0"/>
            </a:spcBef>
            <a:spcAft>
              <a:spcPct val="35000"/>
            </a:spcAft>
            <a:buNone/>
          </a:pPr>
          <a:r>
            <a:rPr lang="sl-SI" sz="800" kern="1200" dirty="0">
              <a:solidFill>
                <a:schemeClr val="tx1"/>
              </a:solidFill>
            </a:rPr>
            <a:t>Nepopolne prijave in formalno nepopolne prijave, katerih prijavitelj ne dopolni v roku, direktor ali z njegove strani pooblaščena oseba, s sklepom zavrže.</a:t>
          </a:r>
        </a:p>
        <a:p>
          <a:pPr marL="0" lvl="0" indent="0" algn="just" defTabSz="622300">
            <a:lnSpc>
              <a:spcPct val="90000"/>
            </a:lnSpc>
            <a:spcBef>
              <a:spcPct val="0"/>
            </a:spcBef>
            <a:spcAft>
              <a:spcPct val="35000"/>
            </a:spcAft>
            <a:buNone/>
          </a:pPr>
          <a:r>
            <a:rPr lang="sl-SI" sz="800" kern="1200" dirty="0">
              <a:solidFill>
                <a:schemeClr val="tx1"/>
              </a:solidFill>
            </a:rPr>
            <a:t>V kolikor formalno popolne prijave ne poda upravičen prijavitelj ali če prijava ne izpolnjuje vseh razpisnih pogojev, jo direktor, ali z njegove strani pooblaščena oseba,  s sklepom o zavrne.</a:t>
          </a:r>
        </a:p>
        <a:p>
          <a:pPr marL="0" lvl="0" indent="0" algn="just" defTabSz="622300">
            <a:lnSpc>
              <a:spcPct val="90000"/>
            </a:lnSpc>
            <a:spcBef>
              <a:spcPct val="0"/>
            </a:spcBef>
            <a:spcAft>
              <a:spcPct val="35000"/>
            </a:spcAft>
            <a:buNone/>
          </a:pPr>
          <a:endParaRPr lang="sl-SI" sz="900" kern="1200" dirty="0"/>
        </a:p>
      </dsp:txBody>
      <dsp:txXfrm>
        <a:off x="7110704" y="228935"/>
        <a:ext cx="2397183" cy="1862888"/>
      </dsp:txXfrm>
    </dsp:sp>
    <dsp:sp modelId="{EC5B4D0C-E793-4299-A4A6-5B9BBD8EEB8A}">
      <dsp:nvSpPr>
        <dsp:cNvPr id="0" name=""/>
        <dsp:cNvSpPr/>
      </dsp:nvSpPr>
      <dsp:spPr>
        <a:xfrm>
          <a:off x="1456356" y="2309450"/>
          <a:ext cx="9988501" cy="653692"/>
        </a:xfrm>
        <a:custGeom>
          <a:avLst/>
          <a:gdLst/>
          <a:ahLst/>
          <a:cxnLst/>
          <a:rect l="0" t="0" r="0" b="0"/>
          <a:pathLst>
            <a:path>
              <a:moveTo>
                <a:pt x="9988501" y="0"/>
              </a:moveTo>
              <a:lnTo>
                <a:pt x="9988501" y="343946"/>
              </a:lnTo>
              <a:lnTo>
                <a:pt x="0" y="343946"/>
              </a:lnTo>
              <a:lnTo>
                <a:pt x="0" y="65369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6200309" y="2633061"/>
        <a:ext cx="500595" cy="6470"/>
      </dsp:txXfrm>
    </dsp:sp>
    <dsp:sp modelId="{C6C34346-39B2-437C-A1E0-4D062D091258}">
      <dsp:nvSpPr>
        <dsp:cNvPr id="0" name=""/>
        <dsp:cNvSpPr/>
      </dsp:nvSpPr>
      <dsp:spPr>
        <a:xfrm>
          <a:off x="10228833" y="3876"/>
          <a:ext cx="2432047" cy="230737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sl-SI" sz="1200" kern="1200" dirty="0"/>
        </a:p>
        <a:p>
          <a:pPr marL="0" lvl="0" indent="0" algn="ctr" defTabSz="533400">
            <a:lnSpc>
              <a:spcPct val="90000"/>
            </a:lnSpc>
            <a:spcBef>
              <a:spcPct val="0"/>
            </a:spcBef>
            <a:spcAft>
              <a:spcPct val="35000"/>
            </a:spcAft>
            <a:buNone/>
          </a:pPr>
          <a:r>
            <a:rPr lang="sl-SI" sz="1400" kern="1200" dirty="0"/>
            <a:t>OCENJEVANJE PRIJAV S STRANI STROKOVNIH TELES ZSA ALI RECENZENTOV</a:t>
          </a:r>
        </a:p>
        <a:p>
          <a:pPr marL="0" lvl="0" indent="0" algn="just" defTabSz="533400">
            <a:lnSpc>
              <a:spcPct val="90000"/>
            </a:lnSpc>
            <a:spcBef>
              <a:spcPct val="0"/>
            </a:spcBef>
            <a:spcAft>
              <a:spcPct val="35000"/>
            </a:spcAft>
            <a:buNone/>
          </a:pPr>
          <a:r>
            <a:rPr lang="sl-SI" sz="800" kern="1200" dirty="0">
              <a:solidFill>
                <a:schemeClr val="tx1"/>
              </a:solidFill>
            </a:rPr>
            <a:t>Prijave ocenjujejo:</a:t>
          </a:r>
        </a:p>
        <a:p>
          <a:pPr marL="0" lvl="0" indent="0" algn="just" defTabSz="533400">
            <a:lnSpc>
              <a:spcPct val="90000"/>
            </a:lnSpc>
            <a:spcBef>
              <a:spcPct val="0"/>
            </a:spcBef>
            <a:spcAft>
              <a:spcPct val="35000"/>
            </a:spcAft>
            <a:buNone/>
          </a:pPr>
          <a:r>
            <a:rPr lang="sl-SI" sz="800" kern="1200" dirty="0">
              <a:solidFill>
                <a:schemeClr val="tx1"/>
              </a:solidFill>
            </a:rPr>
            <a:t>* strokovna telesa ZSA:</a:t>
          </a:r>
        </a:p>
        <a:p>
          <a:pPr marL="0" lvl="0" indent="0" algn="just" defTabSz="533400">
            <a:lnSpc>
              <a:spcPct val="90000"/>
            </a:lnSpc>
            <a:spcBef>
              <a:spcPct val="0"/>
            </a:spcBef>
            <a:spcAft>
              <a:spcPct val="35000"/>
            </a:spcAft>
            <a:buNone/>
          </a:pPr>
          <a:r>
            <a:rPr lang="sl-SI" sz="800" kern="1200" dirty="0">
              <a:solidFill>
                <a:schemeClr val="tx1"/>
              </a:solidFill>
            </a:rPr>
            <a:t>- zunanji ekspertni panel (ZEP):  za posamezne razpise jih imenuje ZSA,</a:t>
          </a:r>
        </a:p>
        <a:p>
          <a:pPr marL="0" lvl="0" indent="0" algn="just" defTabSz="533400">
            <a:lnSpc>
              <a:spcPct val="90000"/>
            </a:lnSpc>
            <a:spcBef>
              <a:spcPct val="0"/>
            </a:spcBef>
            <a:spcAft>
              <a:spcPct val="35000"/>
            </a:spcAft>
            <a:buNone/>
          </a:pPr>
          <a:r>
            <a:rPr lang="sl-SI" sz="800" kern="1200" dirty="0">
              <a:solidFill>
                <a:schemeClr val="tx1"/>
              </a:solidFill>
            </a:rPr>
            <a:t>- mednarodni panel: sestavljen iz članov ZEP in tujih recenzentov (predlaga jih ZEP) imenuje ZSA.</a:t>
          </a:r>
        </a:p>
        <a:p>
          <a:pPr marL="0" lvl="0" indent="0" algn="just" defTabSz="533400">
            <a:lnSpc>
              <a:spcPct val="90000"/>
            </a:lnSpc>
            <a:spcBef>
              <a:spcPct val="0"/>
            </a:spcBef>
            <a:spcAft>
              <a:spcPct val="35000"/>
            </a:spcAft>
            <a:buNone/>
          </a:pPr>
          <a:r>
            <a:rPr lang="sl-SI" sz="800" kern="1200" dirty="0">
              <a:solidFill>
                <a:schemeClr val="tx1"/>
              </a:solidFill>
            </a:rPr>
            <a:t>* recenzenti: slovenski ali tuji recenzenti, ki jih imenuje ZEP.</a:t>
          </a:r>
        </a:p>
        <a:p>
          <a:pPr marL="0" lvl="0" indent="0" algn="just" defTabSz="533400">
            <a:lnSpc>
              <a:spcPct val="90000"/>
            </a:lnSpc>
            <a:spcBef>
              <a:spcPct val="0"/>
            </a:spcBef>
            <a:spcAft>
              <a:spcPct val="35000"/>
            </a:spcAft>
            <a:buNone/>
          </a:pPr>
          <a:r>
            <a:rPr lang="sl-SI" sz="800" kern="1200" dirty="0">
              <a:solidFill>
                <a:schemeClr val="bg1"/>
              </a:solidFill>
            </a:rPr>
            <a:t>V primeru, da prijave ocenjujejo tuji recenzenti, STROKOVNI NADZOR nad ocenjevanjem opravljajo ZNANSTVENI UREDNIKI.</a:t>
          </a:r>
        </a:p>
        <a:p>
          <a:pPr marL="0" lvl="0" indent="0" algn="l" defTabSz="533400">
            <a:lnSpc>
              <a:spcPct val="90000"/>
            </a:lnSpc>
            <a:spcBef>
              <a:spcPct val="0"/>
            </a:spcBef>
            <a:spcAft>
              <a:spcPct val="35000"/>
            </a:spcAft>
            <a:buNone/>
          </a:pPr>
          <a:endParaRPr lang="sl-SI" sz="900" kern="1200" dirty="0"/>
        </a:p>
      </dsp:txBody>
      <dsp:txXfrm>
        <a:off x="10341470" y="116513"/>
        <a:ext cx="2206773" cy="2082099"/>
      </dsp:txXfrm>
    </dsp:sp>
    <dsp:sp modelId="{9D9D48CD-D698-439B-9E2C-5B01AC697E6E}">
      <dsp:nvSpPr>
        <dsp:cNvPr id="0" name=""/>
        <dsp:cNvSpPr/>
      </dsp:nvSpPr>
      <dsp:spPr>
        <a:xfrm>
          <a:off x="2849384" y="3987002"/>
          <a:ext cx="617869" cy="91440"/>
        </a:xfrm>
        <a:custGeom>
          <a:avLst/>
          <a:gdLst/>
          <a:ahLst/>
          <a:cxnLst/>
          <a:rect l="0" t="0" r="0" b="0"/>
          <a:pathLst>
            <a:path>
              <a:moveTo>
                <a:pt x="0" y="45720"/>
              </a:moveTo>
              <a:lnTo>
                <a:pt x="326034" y="45720"/>
              </a:lnTo>
              <a:lnTo>
                <a:pt x="326034" y="51976"/>
              </a:lnTo>
              <a:lnTo>
                <a:pt x="617869" y="5197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3142107" y="4029487"/>
        <a:ext cx="32424" cy="6470"/>
      </dsp:txXfrm>
    </dsp:sp>
    <dsp:sp modelId="{B6CFB6BB-8D49-46BD-B30D-AA9A7FF83F61}">
      <dsp:nvSpPr>
        <dsp:cNvPr id="0" name=""/>
        <dsp:cNvSpPr/>
      </dsp:nvSpPr>
      <dsp:spPr>
        <a:xfrm>
          <a:off x="61527" y="2995542"/>
          <a:ext cx="2789657" cy="207435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sl-SI" sz="1200" kern="1200" dirty="0"/>
        </a:p>
        <a:p>
          <a:pPr marL="0" lvl="0" indent="0" algn="ctr" defTabSz="533400">
            <a:lnSpc>
              <a:spcPct val="90000"/>
            </a:lnSpc>
            <a:spcBef>
              <a:spcPct val="0"/>
            </a:spcBef>
            <a:spcAft>
              <a:spcPct val="35000"/>
            </a:spcAft>
            <a:buNone/>
          </a:pPr>
          <a:endParaRPr lang="sl-SI" sz="1200" kern="1200" dirty="0"/>
        </a:p>
        <a:p>
          <a:pPr marL="0" lvl="0" indent="0" algn="ctr" defTabSz="533400">
            <a:lnSpc>
              <a:spcPct val="90000"/>
            </a:lnSpc>
            <a:spcBef>
              <a:spcPct val="0"/>
            </a:spcBef>
            <a:spcAft>
              <a:spcPct val="35000"/>
            </a:spcAft>
            <a:buNone/>
          </a:pPr>
          <a:r>
            <a:rPr lang="sl-SI" sz="1400" kern="1200" dirty="0"/>
            <a:t>OBLIKOVANJE PREDLOGA PREDNOSTNEGA SEZNAMA PRIJAV  </a:t>
          </a:r>
        </a:p>
        <a:p>
          <a:pPr marL="0" lvl="0" indent="0" algn="just" defTabSz="533400">
            <a:lnSpc>
              <a:spcPct val="90000"/>
            </a:lnSpc>
            <a:spcBef>
              <a:spcPct val="0"/>
            </a:spcBef>
            <a:spcAft>
              <a:spcPct val="35000"/>
            </a:spcAft>
            <a:buNone/>
          </a:pPr>
          <a:r>
            <a:rPr lang="sl-SI" sz="800" kern="1200" dirty="0">
              <a:solidFill>
                <a:schemeClr val="tx1"/>
              </a:solidFill>
            </a:rPr>
            <a:t>Predlog prednostnega seznama prijav za (so)financiranje aktivnosti znanstvenoraziskovalne dejavnosti oblikujejo STROKOVNA TELESA ZSA (ZEP, strokovna komisija ali mednarodni panel), glede na rezultat ocenjevanja (evalvacije), vključno s predlogom višine dodeljenih finančnih sredstev.</a:t>
          </a:r>
        </a:p>
        <a:p>
          <a:pPr marL="0" lvl="0" indent="0" algn="just" defTabSz="533400">
            <a:lnSpc>
              <a:spcPct val="90000"/>
            </a:lnSpc>
            <a:spcBef>
              <a:spcPct val="0"/>
            </a:spcBef>
            <a:spcAft>
              <a:spcPct val="35000"/>
            </a:spcAft>
            <a:buNone/>
          </a:pPr>
          <a:endParaRPr lang="sl-SI" sz="800" kern="1200" dirty="0"/>
        </a:p>
        <a:p>
          <a:pPr marL="0" lvl="0" indent="0" algn="just" defTabSz="533400">
            <a:lnSpc>
              <a:spcPct val="90000"/>
            </a:lnSpc>
            <a:spcBef>
              <a:spcPct val="0"/>
            </a:spcBef>
            <a:spcAft>
              <a:spcPct val="35000"/>
            </a:spcAft>
            <a:buNone/>
          </a:pPr>
          <a:endParaRPr lang="sl-SI" sz="800" kern="1200" dirty="0"/>
        </a:p>
        <a:p>
          <a:pPr marL="0" lvl="0" indent="0" algn="just" defTabSz="533400">
            <a:lnSpc>
              <a:spcPct val="90000"/>
            </a:lnSpc>
            <a:spcBef>
              <a:spcPct val="0"/>
            </a:spcBef>
            <a:spcAft>
              <a:spcPct val="35000"/>
            </a:spcAft>
            <a:buNone/>
          </a:pPr>
          <a:endParaRPr lang="sl-SI" sz="800" kern="1200" dirty="0"/>
        </a:p>
        <a:p>
          <a:pPr marL="0" lvl="0" indent="0" defTabSz="533400">
            <a:lnSpc>
              <a:spcPct val="90000"/>
            </a:lnSpc>
            <a:spcBef>
              <a:spcPct val="0"/>
            </a:spcBef>
            <a:spcAft>
              <a:spcPct val="35000"/>
            </a:spcAft>
            <a:buNone/>
          </a:pPr>
          <a:r>
            <a:rPr lang="sl-SI" sz="1000" kern="1200" dirty="0"/>
            <a:t> </a:t>
          </a:r>
        </a:p>
      </dsp:txBody>
      <dsp:txXfrm>
        <a:off x="162789" y="3096804"/>
        <a:ext cx="2587133" cy="1871835"/>
      </dsp:txXfrm>
    </dsp:sp>
    <dsp:sp modelId="{B5FF65E1-2A36-495E-8023-7FED5A33B388}">
      <dsp:nvSpPr>
        <dsp:cNvPr id="0" name=""/>
        <dsp:cNvSpPr/>
      </dsp:nvSpPr>
      <dsp:spPr>
        <a:xfrm>
          <a:off x="6424748" y="3993258"/>
          <a:ext cx="591057" cy="91440"/>
        </a:xfrm>
        <a:custGeom>
          <a:avLst/>
          <a:gdLst/>
          <a:ahLst/>
          <a:cxnLst/>
          <a:rect l="0" t="0" r="0" b="0"/>
          <a:pathLst>
            <a:path>
              <a:moveTo>
                <a:pt x="0" y="45720"/>
              </a:moveTo>
              <a:lnTo>
                <a:pt x="312628" y="45720"/>
              </a:lnTo>
              <a:lnTo>
                <a:pt x="312628" y="49851"/>
              </a:lnTo>
              <a:lnTo>
                <a:pt x="591057" y="4985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6704735" y="4035743"/>
        <a:ext cx="31083" cy="6470"/>
      </dsp:txXfrm>
    </dsp:sp>
    <dsp:sp modelId="{78356512-84FB-400C-BE0D-398A9513FED6}">
      <dsp:nvSpPr>
        <dsp:cNvPr id="0" name=""/>
        <dsp:cNvSpPr/>
      </dsp:nvSpPr>
      <dsp:spPr>
        <a:xfrm>
          <a:off x="3499654" y="2957668"/>
          <a:ext cx="2926894" cy="216262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just" defTabSz="355600">
            <a:lnSpc>
              <a:spcPct val="90000"/>
            </a:lnSpc>
            <a:spcBef>
              <a:spcPct val="0"/>
            </a:spcBef>
            <a:spcAft>
              <a:spcPct val="35000"/>
            </a:spcAft>
            <a:buNone/>
          </a:pPr>
          <a:endParaRPr lang="sl-SI" sz="800" kern="1200" dirty="0"/>
        </a:p>
        <a:p>
          <a:pPr marL="0" lvl="0" indent="0" algn="just" defTabSz="355600">
            <a:lnSpc>
              <a:spcPct val="90000"/>
            </a:lnSpc>
            <a:spcBef>
              <a:spcPct val="0"/>
            </a:spcBef>
            <a:spcAft>
              <a:spcPct val="35000"/>
            </a:spcAft>
            <a:buNone/>
          </a:pPr>
          <a:r>
            <a:rPr lang="sl-SI" sz="800" u="sng" kern="1200" dirty="0">
              <a:solidFill>
                <a:schemeClr val="tx1"/>
              </a:solidFill>
            </a:rPr>
            <a:t>Naloge ZEP:</a:t>
          </a:r>
        </a:p>
        <a:p>
          <a:pPr marL="0" lvl="0" indent="0" algn="just" defTabSz="355600">
            <a:lnSpc>
              <a:spcPct val="90000"/>
            </a:lnSpc>
            <a:spcBef>
              <a:spcPct val="0"/>
            </a:spcBef>
            <a:spcAft>
              <a:spcPct val="35000"/>
            </a:spcAft>
            <a:buNone/>
          </a:pPr>
          <a:r>
            <a:rPr lang="sl-SI" sz="800" kern="1200" dirty="0">
              <a:solidFill>
                <a:schemeClr val="tx1"/>
              </a:solidFill>
            </a:rPr>
            <a:t>-  imenovanje recenzentov za ocenjevanje predlogov aktivnosti znanstvenoraziskovalne dejavnosti,</a:t>
          </a:r>
        </a:p>
        <a:p>
          <a:pPr marL="0" lvl="0" indent="0" algn="just" defTabSz="355600">
            <a:lnSpc>
              <a:spcPct val="90000"/>
            </a:lnSpc>
            <a:spcBef>
              <a:spcPct val="0"/>
            </a:spcBef>
            <a:spcAft>
              <a:spcPct val="35000"/>
            </a:spcAft>
            <a:buNone/>
          </a:pPr>
          <a:r>
            <a:rPr lang="sl-SI" sz="800" kern="1200" dirty="0">
              <a:solidFill>
                <a:schemeClr val="tx1"/>
              </a:solidFill>
            </a:rPr>
            <a:t>- OBLIKOVANJE PREDLOGA PREDNOSTNEGA SEZNAMA PRIJAV,</a:t>
          </a:r>
        </a:p>
        <a:p>
          <a:pPr marL="0" lvl="0" indent="0" algn="just" defTabSz="355600">
            <a:lnSpc>
              <a:spcPct val="90000"/>
            </a:lnSpc>
            <a:spcBef>
              <a:spcPct val="0"/>
            </a:spcBef>
            <a:spcAft>
              <a:spcPct val="35000"/>
            </a:spcAft>
            <a:buNone/>
          </a:pPr>
          <a:r>
            <a:rPr lang="sl-SI" sz="800" kern="1200" dirty="0">
              <a:solidFill>
                <a:schemeClr val="tx1"/>
              </a:solidFill>
            </a:rPr>
            <a:t>- druge naloge v skladu z  8. členom Splošnega akta o strokovnih telesih ARRS.</a:t>
          </a:r>
        </a:p>
        <a:p>
          <a:pPr marL="0" lvl="0" indent="0" algn="just" defTabSz="355600">
            <a:lnSpc>
              <a:spcPct val="90000"/>
            </a:lnSpc>
            <a:spcBef>
              <a:spcPct val="0"/>
            </a:spcBef>
            <a:spcAft>
              <a:spcPct val="35000"/>
            </a:spcAft>
            <a:buNone/>
          </a:pPr>
          <a:r>
            <a:rPr lang="sl-SI" sz="800" u="sng" kern="1200" dirty="0">
              <a:solidFill>
                <a:schemeClr val="tx1"/>
              </a:solidFill>
            </a:rPr>
            <a:t>Naloge mednarodnega panela:</a:t>
          </a:r>
        </a:p>
        <a:p>
          <a:pPr marL="0" lvl="0" indent="0" algn="just" defTabSz="355600">
            <a:lnSpc>
              <a:spcPct val="90000"/>
            </a:lnSpc>
            <a:spcBef>
              <a:spcPct val="0"/>
            </a:spcBef>
            <a:spcAft>
              <a:spcPct val="35000"/>
            </a:spcAft>
            <a:buNone/>
          </a:pPr>
          <a:r>
            <a:rPr lang="sl-SI" sz="800" kern="1200" dirty="0">
              <a:solidFill>
                <a:schemeClr val="tx1"/>
              </a:solidFill>
            </a:rPr>
            <a:t>-  OBLIKOVANJE PREDLOGA PREDNOSTNEGA SEZNAMA PRIJAV,</a:t>
          </a:r>
        </a:p>
        <a:p>
          <a:pPr marL="0" lvl="0" indent="0" algn="just" defTabSz="355600">
            <a:lnSpc>
              <a:spcPct val="90000"/>
            </a:lnSpc>
            <a:spcBef>
              <a:spcPct val="0"/>
            </a:spcBef>
            <a:spcAft>
              <a:spcPct val="35000"/>
            </a:spcAft>
            <a:buNone/>
          </a:pPr>
          <a:r>
            <a:rPr lang="sl-SI" sz="800" kern="1200" dirty="0">
              <a:solidFill>
                <a:schemeClr val="tx1"/>
              </a:solidFill>
            </a:rPr>
            <a:t>- druge naloge v skladu s 76. členom Splošnega akta o strokovnih telesih ARRS.</a:t>
          </a:r>
        </a:p>
        <a:p>
          <a:pPr marL="0" lvl="0" indent="0" algn="just" defTabSz="355600">
            <a:lnSpc>
              <a:spcPct val="90000"/>
            </a:lnSpc>
            <a:spcBef>
              <a:spcPct val="0"/>
            </a:spcBef>
            <a:spcAft>
              <a:spcPct val="35000"/>
            </a:spcAft>
            <a:buNone/>
          </a:pPr>
          <a:r>
            <a:rPr lang="sl-SI" sz="800" u="sng" kern="1200" dirty="0">
              <a:solidFill>
                <a:schemeClr val="tx1"/>
              </a:solidFill>
            </a:rPr>
            <a:t>Naloge recenzentov:</a:t>
          </a:r>
        </a:p>
        <a:p>
          <a:pPr marL="0" lvl="0" indent="0" algn="just" defTabSz="355600">
            <a:lnSpc>
              <a:spcPct val="90000"/>
            </a:lnSpc>
            <a:spcBef>
              <a:spcPct val="0"/>
            </a:spcBef>
            <a:spcAft>
              <a:spcPct val="35000"/>
            </a:spcAft>
            <a:buNone/>
          </a:pPr>
          <a:r>
            <a:rPr lang="sl-SI" sz="800" kern="1200" dirty="0">
              <a:solidFill>
                <a:schemeClr val="tx1"/>
              </a:solidFill>
            </a:rPr>
            <a:t>- izdelava ocene za posamezno prijavo,</a:t>
          </a:r>
        </a:p>
        <a:p>
          <a:pPr marL="0" lvl="0" indent="0" algn="just" defTabSz="355600">
            <a:lnSpc>
              <a:spcPct val="90000"/>
            </a:lnSpc>
            <a:spcBef>
              <a:spcPct val="0"/>
            </a:spcBef>
            <a:spcAft>
              <a:spcPct val="35000"/>
            </a:spcAft>
            <a:buNone/>
          </a:pPr>
          <a:r>
            <a:rPr lang="sl-SI" sz="800" kern="1200" dirty="0">
              <a:solidFill>
                <a:schemeClr val="tx1"/>
              </a:solidFill>
            </a:rPr>
            <a:t>- sodelovanje pri pripravi usklajene ocene,</a:t>
          </a:r>
        </a:p>
        <a:p>
          <a:pPr marL="0" lvl="0" indent="0" algn="just" defTabSz="355600">
            <a:lnSpc>
              <a:spcPct val="90000"/>
            </a:lnSpc>
            <a:spcBef>
              <a:spcPct val="0"/>
            </a:spcBef>
            <a:spcAft>
              <a:spcPct val="35000"/>
            </a:spcAft>
            <a:buNone/>
          </a:pPr>
          <a:r>
            <a:rPr lang="sl-SI" sz="800" kern="1200" dirty="0">
              <a:solidFill>
                <a:schemeClr val="tx1"/>
              </a:solidFill>
            </a:rPr>
            <a:t>- druge naloge v skladu s 26. členom Splošnega akta o strokovnih telesih ARRS.</a:t>
          </a:r>
        </a:p>
        <a:p>
          <a:pPr marL="0" lvl="0" indent="0" algn="ctr" defTabSz="355600">
            <a:lnSpc>
              <a:spcPct val="90000"/>
            </a:lnSpc>
            <a:spcBef>
              <a:spcPct val="0"/>
            </a:spcBef>
            <a:spcAft>
              <a:spcPct val="35000"/>
            </a:spcAft>
            <a:buNone/>
          </a:pPr>
          <a:endParaRPr lang="sl-SI" sz="800" kern="1200" dirty="0"/>
        </a:p>
      </dsp:txBody>
      <dsp:txXfrm>
        <a:off x="3605224" y="3063238"/>
        <a:ext cx="2715754" cy="1951481"/>
      </dsp:txXfrm>
    </dsp:sp>
    <dsp:sp modelId="{A5DCC80C-722F-4AFC-BC42-93FDF504C88D}">
      <dsp:nvSpPr>
        <dsp:cNvPr id="0" name=""/>
        <dsp:cNvSpPr/>
      </dsp:nvSpPr>
      <dsp:spPr>
        <a:xfrm>
          <a:off x="9583117" y="3997390"/>
          <a:ext cx="653394" cy="91440"/>
        </a:xfrm>
        <a:custGeom>
          <a:avLst/>
          <a:gdLst/>
          <a:ahLst/>
          <a:cxnLst/>
          <a:rect l="0" t="0" r="0" b="0"/>
          <a:pathLst>
            <a:path>
              <a:moveTo>
                <a:pt x="0" y="45720"/>
              </a:moveTo>
              <a:lnTo>
                <a:pt x="343797" y="45720"/>
              </a:lnTo>
              <a:lnTo>
                <a:pt x="343797" y="47507"/>
              </a:lnTo>
              <a:lnTo>
                <a:pt x="653394" y="4750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9892714" y="4039874"/>
        <a:ext cx="34199" cy="6470"/>
      </dsp:txXfrm>
    </dsp:sp>
    <dsp:sp modelId="{92C6E6CB-7B36-44E6-BEF0-3107B4D4BA32}">
      <dsp:nvSpPr>
        <dsp:cNvPr id="0" name=""/>
        <dsp:cNvSpPr/>
      </dsp:nvSpPr>
      <dsp:spPr>
        <a:xfrm>
          <a:off x="7048205" y="3001613"/>
          <a:ext cx="2536711" cy="208299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kern="1200" dirty="0">
              <a:solidFill>
                <a:schemeClr val="bg1"/>
              </a:solidFill>
            </a:rPr>
            <a:t>OBRAVNAVA PREDLOGA PREDNOSTNEGA SEZNAMA PRIJAV</a:t>
          </a:r>
        </a:p>
        <a:p>
          <a:pPr marL="0" lvl="0" indent="0" algn="ctr" defTabSz="622300">
            <a:lnSpc>
              <a:spcPct val="90000"/>
            </a:lnSpc>
            <a:spcBef>
              <a:spcPct val="0"/>
            </a:spcBef>
            <a:spcAft>
              <a:spcPct val="35000"/>
            </a:spcAft>
            <a:buNone/>
          </a:pPr>
          <a:r>
            <a:rPr lang="sl-SI" sz="1400" kern="1200" dirty="0">
              <a:solidFill>
                <a:schemeClr val="bg1"/>
              </a:solidFill>
            </a:rPr>
            <a:t>in </a:t>
          </a:r>
        </a:p>
        <a:p>
          <a:pPr marL="0" lvl="0" indent="0" algn="ctr" defTabSz="622300">
            <a:lnSpc>
              <a:spcPct val="90000"/>
            </a:lnSpc>
            <a:spcBef>
              <a:spcPct val="0"/>
            </a:spcBef>
            <a:spcAft>
              <a:spcPct val="35000"/>
            </a:spcAft>
            <a:buNone/>
          </a:pPr>
          <a:r>
            <a:rPr lang="sl-SI" sz="1400" kern="1200" dirty="0">
              <a:solidFill>
                <a:schemeClr val="bg1"/>
              </a:solidFill>
            </a:rPr>
            <a:t>SPREJEM PREDLOGA SKLEPA  IZBORU PRIJAV </a:t>
          </a:r>
        </a:p>
        <a:p>
          <a:pPr marL="0" lvl="0" indent="0" algn="ctr" defTabSz="622300">
            <a:lnSpc>
              <a:spcPct val="90000"/>
            </a:lnSpc>
            <a:spcBef>
              <a:spcPct val="0"/>
            </a:spcBef>
            <a:spcAft>
              <a:spcPct val="35000"/>
            </a:spcAft>
            <a:buNone/>
          </a:pPr>
          <a:r>
            <a:rPr lang="sl-SI" sz="1400" kern="1200" dirty="0">
              <a:solidFill>
                <a:schemeClr val="bg1"/>
              </a:solidFill>
            </a:rPr>
            <a:t>s strani ZSA</a:t>
          </a:r>
        </a:p>
      </dsp:txBody>
      <dsp:txXfrm>
        <a:off x="7149888" y="3103296"/>
        <a:ext cx="2333345" cy="1879627"/>
      </dsp:txXfrm>
    </dsp:sp>
    <dsp:sp modelId="{EF5FD8F3-EF94-4231-BC88-E335F847F05A}">
      <dsp:nvSpPr>
        <dsp:cNvPr id="0" name=""/>
        <dsp:cNvSpPr/>
      </dsp:nvSpPr>
      <dsp:spPr>
        <a:xfrm>
          <a:off x="1405255" y="5098514"/>
          <a:ext cx="10092200" cy="353892"/>
        </a:xfrm>
        <a:custGeom>
          <a:avLst/>
          <a:gdLst/>
          <a:ahLst/>
          <a:cxnLst/>
          <a:rect l="0" t="0" r="0" b="0"/>
          <a:pathLst>
            <a:path>
              <a:moveTo>
                <a:pt x="10092200" y="0"/>
              </a:moveTo>
              <a:lnTo>
                <a:pt x="10092200" y="194046"/>
              </a:lnTo>
              <a:lnTo>
                <a:pt x="0" y="194046"/>
              </a:lnTo>
              <a:lnTo>
                <a:pt x="0" y="35389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6198867" y="5272225"/>
        <a:ext cx="504976" cy="6470"/>
      </dsp:txXfrm>
    </dsp:sp>
    <dsp:sp modelId="{E576B1B6-6F58-4E2C-8C66-92348309E035}">
      <dsp:nvSpPr>
        <dsp:cNvPr id="0" name=""/>
        <dsp:cNvSpPr/>
      </dsp:nvSpPr>
      <dsp:spPr>
        <a:xfrm>
          <a:off x="10268911" y="2989480"/>
          <a:ext cx="2457089" cy="2110834"/>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kern="1200" dirty="0">
              <a:solidFill>
                <a:schemeClr val="bg1"/>
              </a:solidFill>
            </a:rPr>
            <a:t>SPREJEM SKLEPA O IZBORU PRIJAV S STRANI DIREKTORJA ARIS</a:t>
          </a:r>
        </a:p>
        <a:p>
          <a:pPr marL="0" lvl="0" indent="0" algn="ctr" defTabSz="622300">
            <a:lnSpc>
              <a:spcPct val="90000"/>
            </a:lnSpc>
            <a:spcBef>
              <a:spcPct val="0"/>
            </a:spcBef>
            <a:spcAft>
              <a:spcPct val="35000"/>
            </a:spcAft>
            <a:buNone/>
          </a:pPr>
          <a:r>
            <a:rPr lang="sl-SI" sz="1400" kern="1200" dirty="0">
              <a:solidFill>
                <a:schemeClr val="bg1"/>
              </a:solidFill>
            </a:rPr>
            <a:t>in</a:t>
          </a:r>
        </a:p>
        <a:p>
          <a:pPr marL="0" lvl="0" indent="0" algn="ctr" defTabSz="622300">
            <a:lnSpc>
              <a:spcPct val="90000"/>
            </a:lnSpc>
            <a:spcBef>
              <a:spcPct val="0"/>
            </a:spcBef>
            <a:spcAft>
              <a:spcPct val="35000"/>
            </a:spcAft>
            <a:buNone/>
          </a:pPr>
          <a:r>
            <a:rPr lang="sl-SI" sz="1400" kern="1200" dirty="0">
              <a:solidFill>
                <a:schemeClr val="bg1"/>
              </a:solidFill>
            </a:rPr>
            <a:t>OBJAVA REZULTATOV IZBORA PRIJAV NA SPLETNI STRANI ARIS </a:t>
          </a:r>
        </a:p>
        <a:p>
          <a:pPr marL="0" lvl="0" indent="0" algn="just" defTabSz="622300">
            <a:lnSpc>
              <a:spcPct val="90000"/>
            </a:lnSpc>
            <a:spcBef>
              <a:spcPct val="0"/>
            </a:spcBef>
            <a:spcAft>
              <a:spcPct val="35000"/>
            </a:spcAft>
            <a:buNone/>
          </a:pPr>
          <a:r>
            <a:rPr lang="sl-SI" sz="800" kern="1200" dirty="0">
              <a:solidFill>
                <a:schemeClr val="tx1"/>
              </a:solidFill>
            </a:rPr>
            <a:t>Sklep sprejme direktor na podlagi predloga sklepa ZSA in z njim odloči ali izbere oziroma ne izbere za (so)financiranje. Sklep se pošlje prijaviteljem. </a:t>
          </a:r>
        </a:p>
      </dsp:txBody>
      <dsp:txXfrm>
        <a:off x="10371953" y="3092522"/>
        <a:ext cx="2251005" cy="1904750"/>
      </dsp:txXfrm>
    </dsp:sp>
    <dsp:sp modelId="{9B750FC2-9C4E-4141-A059-AD12D81A8B59}">
      <dsp:nvSpPr>
        <dsp:cNvPr id="0" name=""/>
        <dsp:cNvSpPr/>
      </dsp:nvSpPr>
      <dsp:spPr>
        <a:xfrm>
          <a:off x="2808711" y="6423915"/>
          <a:ext cx="775460" cy="91440"/>
        </a:xfrm>
        <a:custGeom>
          <a:avLst/>
          <a:gdLst/>
          <a:ahLst/>
          <a:cxnLst/>
          <a:rect l="0" t="0" r="0" b="0"/>
          <a:pathLst>
            <a:path>
              <a:moveTo>
                <a:pt x="0" y="48839"/>
              </a:moveTo>
              <a:lnTo>
                <a:pt x="404830" y="48839"/>
              </a:lnTo>
              <a:lnTo>
                <a:pt x="404830" y="45720"/>
              </a:lnTo>
              <a:lnTo>
                <a:pt x="77546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3176289" y="6466400"/>
        <a:ext cx="40303" cy="6470"/>
      </dsp:txXfrm>
    </dsp:sp>
    <dsp:sp modelId="{2CD42DA6-40ED-414A-9D10-0C04EB83B02F}">
      <dsp:nvSpPr>
        <dsp:cNvPr id="0" name=""/>
        <dsp:cNvSpPr/>
      </dsp:nvSpPr>
      <dsp:spPr>
        <a:xfrm>
          <a:off x="0" y="5484806"/>
          <a:ext cx="2810511" cy="1975896"/>
        </a:xfrm>
        <a:prstGeom prst="roundRect">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sl-SI" sz="1000" kern="1200" dirty="0">
            <a:solidFill>
              <a:schemeClr val="tx1"/>
            </a:solidFill>
          </a:endParaRPr>
        </a:p>
        <a:p>
          <a:pPr marL="0" lvl="0" indent="0" algn="ctr" defTabSz="444500">
            <a:lnSpc>
              <a:spcPct val="90000"/>
            </a:lnSpc>
            <a:spcBef>
              <a:spcPct val="0"/>
            </a:spcBef>
            <a:spcAft>
              <a:spcPct val="35000"/>
            </a:spcAft>
            <a:buNone/>
          </a:pPr>
          <a:r>
            <a:rPr lang="sl-SI" sz="1400" kern="1200" dirty="0">
              <a:solidFill>
                <a:schemeClr val="tx1"/>
              </a:solidFill>
            </a:rPr>
            <a:t>SKLENITEV POGODBE O IZVAJANJU IN (SO)FINANCIRANJU Z IZBRANIM PRIJAVITELJEM</a:t>
          </a:r>
        </a:p>
        <a:p>
          <a:pPr marL="0" lvl="0" indent="0" algn="just" defTabSz="444500">
            <a:lnSpc>
              <a:spcPct val="90000"/>
            </a:lnSpc>
            <a:spcBef>
              <a:spcPct val="0"/>
            </a:spcBef>
            <a:spcAft>
              <a:spcPct val="35000"/>
            </a:spcAft>
            <a:buNone/>
          </a:pPr>
          <a:r>
            <a:rPr lang="sl-SI" sz="800" kern="1200" dirty="0"/>
            <a:t>Za izbrane aktivnosti znanstvenoraziskovalne dejavnosti prijavitelji sklenejo pogodbo z ARIS v roku 3 mesecev od prejema sklepa.</a:t>
          </a:r>
          <a:endParaRPr lang="sl-SI" sz="800" kern="1200" dirty="0">
            <a:solidFill>
              <a:schemeClr val="bg1"/>
            </a:solidFill>
          </a:endParaRPr>
        </a:p>
      </dsp:txBody>
      <dsp:txXfrm>
        <a:off x="96455" y="5581261"/>
        <a:ext cx="2617601" cy="1782986"/>
      </dsp:txXfrm>
    </dsp:sp>
    <dsp:sp modelId="{E630C156-3C9F-4868-B829-9599931B6815}">
      <dsp:nvSpPr>
        <dsp:cNvPr id="0" name=""/>
        <dsp:cNvSpPr/>
      </dsp:nvSpPr>
      <dsp:spPr>
        <a:xfrm>
          <a:off x="6425282" y="6423915"/>
          <a:ext cx="422847" cy="91440"/>
        </a:xfrm>
        <a:custGeom>
          <a:avLst/>
          <a:gdLst/>
          <a:ahLst/>
          <a:cxnLst/>
          <a:rect l="0" t="0" r="0" b="0"/>
          <a:pathLst>
            <a:path>
              <a:moveTo>
                <a:pt x="0" y="45720"/>
              </a:moveTo>
              <a:lnTo>
                <a:pt x="228523" y="45720"/>
              </a:lnTo>
              <a:lnTo>
                <a:pt x="228523" y="50728"/>
              </a:lnTo>
              <a:lnTo>
                <a:pt x="422847" y="5072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6625369" y="6466400"/>
        <a:ext cx="22673" cy="6470"/>
      </dsp:txXfrm>
    </dsp:sp>
    <dsp:sp modelId="{9ADF0598-4CCA-4C15-A860-406737080F14}">
      <dsp:nvSpPr>
        <dsp:cNvPr id="0" name=""/>
        <dsp:cNvSpPr/>
      </dsp:nvSpPr>
      <dsp:spPr>
        <a:xfrm>
          <a:off x="3616571" y="5487555"/>
          <a:ext cx="2810511" cy="196415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sl-SI" sz="1200" kern="1200" dirty="0"/>
            <a:t>PRAVNA SREDSTVA:</a:t>
          </a:r>
        </a:p>
        <a:p>
          <a:pPr marL="0" lvl="0" indent="0" algn="l" defTabSz="533400">
            <a:lnSpc>
              <a:spcPct val="90000"/>
            </a:lnSpc>
            <a:spcBef>
              <a:spcPct val="0"/>
            </a:spcBef>
            <a:spcAft>
              <a:spcPct val="35000"/>
            </a:spcAft>
            <a:buNone/>
          </a:pPr>
          <a:r>
            <a:rPr lang="sl-SI" sz="900" kern="1200" dirty="0">
              <a:solidFill>
                <a:schemeClr val="tx1"/>
              </a:solidFill>
            </a:rPr>
            <a:t>-  UGOVOR PRED EVALVACIJSKIM POSTOPKOM </a:t>
          </a:r>
        </a:p>
        <a:p>
          <a:pPr marL="0" lvl="0" indent="0" algn="l" defTabSz="533400">
            <a:lnSpc>
              <a:spcPct val="90000"/>
            </a:lnSpc>
            <a:spcBef>
              <a:spcPct val="0"/>
            </a:spcBef>
            <a:spcAft>
              <a:spcPct val="35000"/>
            </a:spcAft>
            <a:buNone/>
          </a:pPr>
          <a:r>
            <a:rPr lang="sl-SI" sz="900" kern="1200" dirty="0">
              <a:solidFill>
                <a:schemeClr val="tx1"/>
              </a:solidFill>
            </a:rPr>
            <a:t>-  UGOVOR PO EVALVACIJSKEM POSTOPKU </a:t>
          </a:r>
        </a:p>
        <a:p>
          <a:pPr marL="0" lvl="0" indent="0" algn="l" defTabSz="533400">
            <a:lnSpc>
              <a:spcPct val="90000"/>
            </a:lnSpc>
            <a:spcBef>
              <a:spcPct val="0"/>
            </a:spcBef>
            <a:spcAft>
              <a:spcPct val="35000"/>
            </a:spcAft>
            <a:buNone/>
          </a:pPr>
          <a:r>
            <a:rPr lang="sl-SI" sz="800" kern="1200" dirty="0">
              <a:solidFill>
                <a:schemeClr val="tx1"/>
              </a:solidFill>
            </a:rPr>
            <a:t>Predlog odločitve v obeh ugovornih postopkih pripravi KOMISIJA, imenovana s strani direktorja ARIS. Slednji predlog odločitve o ugovoru pošlje v sprejem upravnemu odboru ARIS.</a:t>
          </a:r>
        </a:p>
        <a:p>
          <a:pPr marL="0" lvl="0" indent="0" algn="l" defTabSz="533400">
            <a:lnSpc>
              <a:spcPct val="90000"/>
            </a:lnSpc>
            <a:spcBef>
              <a:spcPct val="0"/>
            </a:spcBef>
            <a:spcAft>
              <a:spcPct val="35000"/>
            </a:spcAft>
            <a:buNone/>
          </a:pPr>
          <a:r>
            <a:rPr lang="sl-SI" sz="800" kern="1200" dirty="0">
              <a:solidFill>
                <a:schemeClr val="tx1"/>
              </a:solidFill>
            </a:rPr>
            <a:t>Zoper odločitev upravnega odbora ARIS ni dopustna pritožba, dopusten pa je upravni spor. </a:t>
          </a:r>
        </a:p>
      </dsp:txBody>
      <dsp:txXfrm>
        <a:off x="3712453" y="5583437"/>
        <a:ext cx="2618747" cy="1772395"/>
      </dsp:txXfrm>
    </dsp:sp>
    <dsp:sp modelId="{F6E2D656-DF7D-47A7-B0C5-61F4E57D56FD}">
      <dsp:nvSpPr>
        <dsp:cNvPr id="0" name=""/>
        <dsp:cNvSpPr/>
      </dsp:nvSpPr>
      <dsp:spPr>
        <a:xfrm>
          <a:off x="6880530" y="5500042"/>
          <a:ext cx="2460181" cy="1949202"/>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l" defTabSz="355600">
            <a:lnSpc>
              <a:spcPct val="90000"/>
            </a:lnSpc>
            <a:spcBef>
              <a:spcPct val="0"/>
            </a:spcBef>
            <a:spcAft>
              <a:spcPct val="35000"/>
            </a:spcAft>
            <a:buNone/>
          </a:pPr>
          <a:r>
            <a:rPr lang="sl-SI" sz="800" kern="1200" dirty="0">
              <a:solidFill>
                <a:schemeClr val="tx1"/>
              </a:solidFill>
            </a:rPr>
            <a:t>STALNA STROKOVNA TELESA (ZSV): </a:t>
          </a:r>
        </a:p>
        <a:p>
          <a:pPr marL="0" lvl="0" indent="0" algn="just" defTabSz="355600">
            <a:lnSpc>
              <a:spcPct val="90000"/>
            </a:lnSpc>
            <a:spcBef>
              <a:spcPct val="0"/>
            </a:spcBef>
            <a:spcAft>
              <a:spcPct val="35000"/>
            </a:spcAft>
            <a:buNone/>
          </a:pPr>
          <a:r>
            <a:rPr lang="sl-SI" sz="800" kern="1200" dirty="0">
              <a:solidFill>
                <a:schemeClr val="tx1"/>
              </a:solidFill>
            </a:rPr>
            <a:t>-  na podlagi vmesnih in zaključnih poročil o delu ter poročil o porabljenih sredstvih spremljajo, analizirajo in nadzorujejo izvajanje v (so)financiranje sprejetih aktivnosti znanstvenoraziskovalne dejavnosti v vseh fazah njihovega poteka,</a:t>
          </a:r>
        </a:p>
        <a:p>
          <a:pPr marL="0" lvl="0" indent="0" algn="just" defTabSz="355600">
            <a:lnSpc>
              <a:spcPct val="90000"/>
            </a:lnSpc>
            <a:spcBef>
              <a:spcPct val="0"/>
            </a:spcBef>
            <a:spcAft>
              <a:spcPct val="35000"/>
            </a:spcAft>
            <a:buNone/>
          </a:pPr>
          <a:r>
            <a:rPr lang="sl-SI" sz="800" kern="1200" dirty="0">
              <a:solidFill>
                <a:schemeClr val="tx1"/>
              </a:solidFill>
            </a:rPr>
            <a:t>- opravljajo druga dela v skladu s 5. členom Splošnega akta o strokovnih telesih ARRS.</a:t>
          </a:r>
        </a:p>
        <a:p>
          <a:pPr marL="0" lvl="0" indent="0" algn="l" defTabSz="355600">
            <a:lnSpc>
              <a:spcPct val="90000"/>
            </a:lnSpc>
            <a:spcBef>
              <a:spcPct val="0"/>
            </a:spcBef>
            <a:spcAft>
              <a:spcPct val="35000"/>
            </a:spcAft>
            <a:buNone/>
          </a:pPr>
          <a:endParaRPr lang="sl-SI" sz="1000" kern="1200" dirty="0"/>
        </a:p>
      </dsp:txBody>
      <dsp:txXfrm>
        <a:off x="6975682" y="5595194"/>
        <a:ext cx="2269877" cy="1758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FA371-276F-4176-A069-55DE3FDEE0F7}">
      <dsp:nvSpPr>
        <dsp:cNvPr id="0" name=""/>
        <dsp:cNvSpPr/>
      </dsp:nvSpPr>
      <dsp:spPr>
        <a:xfrm>
          <a:off x="3223658" y="2009918"/>
          <a:ext cx="1157582" cy="91440"/>
        </a:xfrm>
        <a:custGeom>
          <a:avLst/>
          <a:gdLst/>
          <a:ahLst/>
          <a:cxnLst/>
          <a:rect l="0" t="0" r="0" b="0"/>
          <a:pathLst>
            <a:path>
              <a:moveTo>
                <a:pt x="0" y="50918"/>
              </a:moveTo>
              <a:lnTo>
                <a:pt x="595891" y="50918"/>
              </a:lnTo>
              <a:lnTo>
                <a:pt x="595891" y="45720"/>
              </a:lnTo>
              <a:lnTo>
                <a:pt x="115758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3772744" y="2049557"/>
        <a:ext cx="59409" cy="12162"/>
      </dsp:txXfrm>
    </dsp:sp>
    <dsp:sp modelId="{D2ACE6D0-0834-4E24-A1E7-BA18DC6747DB}">
      <dsp:nvSpPr>
        <dsp:cNvPr id="0" name=""/>
        <dsp:cNvSpPr/>
      </dsp:nvSpPr>
      <dsp:spPr>
        <a:xfrm>
          <a:off x="10784" y="1003295"/>
          <a:ext cx="3214673" cy="2115082"/>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b="0" i="0" kern="1200" dirty="0">
              <a:solidFill>
                <a:schemeClr val="tx1"/>
              </a:solidFill>
            </a:rPr>
            <a:t>VODENJE POSTOPKA OCENJEVANJA ZA RAZISKOVALNE PROJEKTE S STRANI ZEP </a:t>
          </a:r>
        </a:p>
        <a:p>
          <a:pPr marL="0" lvl="0" indent="0" algn="just" defTabSz="622300">
            <a:lnSpc>
              <a:spcPct val="90000"/>
            </a:lnSpc>
            <a:spcBef>
              <a:spcPct val="0"/>
            </a:spcBef>
            <a:spcAft>
              <a:spcPct val="35000"/>
            </a:spcAft>
            <a:buNone/>
          </a:pPr>
          <a:r>
            <a:rPr lang="sl-SI" sz="800" b="0" i="0" kern="1200" dirty="0">
              <a:solidFill>
                <a:schemeClr val="bg1"/>
              </a:solidFill>
            </a:rPr>
            <a:t>Naloge ZEP za raziskovalne projekte:</a:t>
          </a:r>
        </a:p>
        <a:p>
          <a:pPr marL="0" lvl="0" indent="0" algn="just" defTabSz="622300">
            <a:lnSpc>
              <a:spcPct val="90000"/>
            </a:lnSpc>
            <a:spcBef>
              <a:spcPct val="0"/>
            </a:spcBef>
            <a:spcAft>
              <a:spcPct val="35000"/>
            </a:spcAft>
            <a:buNone/>
          </a:pPr>
          <a:r>
            <a:rPr lang="sl-SI" sz="800" b="0" i="0" kern="1200" dirty="0">
              <a:solidFill>
                <a:schemeClr val="bg1"/>
              </a:solidFill>
            </a:rPr>
            <a:t>- Ima FUNKCIJO POROČEVALCA (</a:t>
          </a:r>
          <a:r>
            <a:rPr lang="sl-SI" sz="800" b="0" i="0" kern="1200" dirty="0" err="1">
              <a:solidFill>
                <a:schemeClr val="bg1"/>
              </a:solidFill>
            </a:rPr>
            <a:t>rapporteuerja</a:t>
          </a:r>
          <a:r>
            <a:rPr lang="sl-SI" sz="800" b="0" i="0" kern="1200" dirty="0">
              <a:solidFill>
                <a:schemeClr val="bg1"/>
              </a:solidFill>
            </a:rPr>
            <a:t>), v okviru katere izvaja naslednje naloge:</a:t>
          </a:r>
        </a:p>
        <a:p>
          <a:pPr marL="0" lvl="0" indent="0" algn="just" defTabSz="622300">
            <a:lnSpc>
              <a:spcPct val="90000"/>
            </a:lnSpc>
            <a:spcBef>
              <a:spcPct val="0"/>
            </a:spcBef>
            <a:spcAft>
              <a:spcPct val="35000"/>
            </a:spcAft>
            <a:buNone/>
          </a:pPr>
          <a:r>
            <a:rPr lang="sl-SI" sz="800" b="0" i="0" kern="1200" dirty="0">
              <a:solidFill>
                <a:schemeClr val="bg1"/>
              </a:solidFill>
            </a:rPr>
            <a:t>          - pregled usklajenih poročil oziroma posamičnih poročil recenzentov ter odzivov prijaviteljev na posamična poročila recenzentov, kadar so ti neusklajeni,</a:t>
          </a:r>
        </a:p>
        <a:p>
          <a:pPr marL="0" lvl="0" indent="0" algn="just" defTabSz="622300">
            <a:lnSpc>
              <a:spcPct val="90000"/>
            </a:lnSpc>
            <a:spcBef>
              <a:spcPct val="0"/>
            </a:spcBef>
            <a:spcAft>
              <a:spcPct val="35000"/>
            </a:spcAft>
            <a:buNone/>
          </a:pPr>
          <a:r>
            <a:rPr lang="sl-SI" sz="800" b="0" i="0" kern="1200" dirty="0">
              <a:solidFill>
                <a:schemeClr val="bg1"/>
              </a:solidFill>
            </a:rPr>
            <a:t>         - poročanje mednarodnemu panelu o usklajenih poročilih oziroma posamičnih poročilih recenzentov, kadar so ti neusklajeni.</a:t>
          </a:r>
        </a:p>
        <a:p>
          <a:pPr marL="0" lvl="0" indent="0" algn="just" defTabSz="622300">
            <a:lnSpc>
              <a:spcPct val="90000"/>
            </a:lnSpc>
            <a:spcBef>
              <a:spcPct val="0"/>
            </a:spcBef>
            <a:spcAft>
              <a:spcPct val="35000"/>
            </a:spcAft>
            <a:buNone/>
          </a:pPr>
          <a:r>
            <a:rPr lang="sl-SI" sz="800" b="0" i="0" kern="1200" dirty="0">
              <a:solidFill>
                <a:schemeClr val="bg1"/>
              </a:solidFill>
            </a:rPr>
            <a:t>- IMENUJE RECENZENTE za ocenjevanje prijav. </a:t>
          </a:r>
        </a:p>
        <a:p>
          <a:pPr marL="0" lvl="0" indent="0" algn="just" defTabSz="622300">
            <a:lnSpc>
              <a:spcPct val="90000"/>
            </a:lnSpc>
            <a:spcBef>
              <a:spcPct val="0"/>
            </a:spcBef>
            <a:spcAft>
              <a:spcPct val="35000"/>
            </a:spcAft>
            <a:buNone/>
          </a:pPr>
          <a:endParaRPr lang="sl-SI" sz="1200" kern="1200" dirty="0"/>
        </a:p>
      </dsp:txBody>
      <dsp:txXfrm>
        <a:off x="114034" y="1106545"/>
        <a:ext cx="3008173" cy="1908582"/>
      </dsp:txXfrm>
    </dsp:sp>
    <dsp:sp modelId="{380198DF-1D81-4C58-A488-D2DD6BBD440E}">
      <dsp:nvSpPr>
        <dsp:cNvPr id="0" name=""/>
        <dsp:cNvSpPr/>
      </dsp:nvSpPr>
      <dsp:spPr>
        <a:xfrm>
          <a:off x="7662700" y="2009918"/>
          <a:ext cx="1184418" cy="91440"/>
        </a:xfrm>
        <a:custGeom>
          <a:avLst/>
          <a:gdLst/>
          <a:ahLst/>
          <a:cxnLst/>
          <a:rect l="0" t="0" r="0" b="0"/>
          <a:pathLst>
            <a:path>
              <a:moveTo>
                <a:pt x="0" y="45720"/>
              </a:moveTo>
              <a:lnTo>
                <a:pt x="11844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8224534" y="2049557"/>
        <a:ext cx="60750" cy="12162"/>
      </dsp:txXfrm>
    </dsp:sp>
    <dsp:sp modelId="{EBB3E16A-2838-402B-A0E6-A9F1D8D0C594}">
      <dsp:nvSpPr>
        <dsp:cNvPr id="0" name=""/>
        <dsp:cNvSpPr/>
      </dsp:nvSpPr>
      <dsp:spPr>
        <a:xfrm>
          <a:off x="4413640" y="985291"/>
          <a:ext cx="3250860" cy="21406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b="0" i="0" kern="1200" dirty="0"/>
            <a:t>OCENJEVANJE IN PRIPRAVA USKLAJENIH POROČIL S STRANI RECENZENTOV</a:t>
          </a:r>
        </a:p>
        <a:p>
          <a:pPr marL="0" lvl="0" indent="0" algn="just" defTabSz="622300">
            <a:lnSpc>
              <a:spcPct val="90000"/>
            </a:lnSpc>
            <a:spcBef>
              <a:spcPct val="0"/>
            </a:spcBef>
            <a:spcAft>
              <a:spcPct val="35000"/>
            </a:spcAft>
            <a:buNone/>
          </a:pPr>
          <a:r>
            <a:rPr lang="sl-SI" sz="800" b="0" i="0" kern="1200" dirty="0">
              <a:solidFill>
                <a:schemeClr val="tx1"/>
              </a:solidFill>
            </a:rPr>
            <a:t>Prijavo ocenjujeta najmanj dva tuja recenzenta. </a:t>
          </a:r>
        </a:p>
        <a:p>
          <a:pPr marL="0" lvl="0" indent="0" algn="just" defTabSz="622300">
            <a:lnSpc>
              <a:spcPct val="90000"/>
            </a:lnSpc>
            <a:spcBef>
              <a:spcPct val="0"/>
            </a:spcBef>
            <a:spcAft>
              <a:spcPct val="35000"/>
            </a:spcAft>
            <a:buNone/>
          </a:pPr>
          <a:r>
            <a:rPr lang="sl-SI" sz="800" b="0" i="0" kern="1200" dirty="0">
              <a:solidFill>
                <a:schemeClr val="tx1"/>
              </a:solidFill>
            </a:rPr>
            <a:t>Recenzenti ocenjujejo posamezne elemente ocenjevanja tako, da izpolnijo ocenjevalne obrazce, ki vsebujejo številčne ocene in opisne ocene po posameznih kriterijih – individualno poročilo.</a:t>
          </a:r>
        </a:p>
        <a:p>
          <a:pPr marL="0" lvl="0" indent="0" algn="just" defTabSz="622300">
            <a:lnSpc>
              <a:spcPct val="90000"/>
            </a:lnSpc>
            <a:spcBef>
              <a:spcPct val="0"/>
            </a:spcBef>
            <a:spcAft>
              <a:spcPct val="35000"/>
            </a:spcAft>
            <a:buNone/>
          </a:pPr>
          <a:r>
            <a:rPr lang="sl-SI" sz="800" b="0" i="0" kern="1200" dirty="0">
              <a:solidFill>
                <a:schemeClr val="tx1"/>
              </a:solidFill>
            </a:rPr>
            <a:t>Recenzent – poročevalec koordinira pripravo usklajenega poročila, slogovno in vsebinsko uredi združeno delovno poročilo ter uskladi skupno oceno za vsak kriterij. </a:t>
          </a:r>
        </a:p>
        <a:p>
          <a:pPr marL="0" lvl="0" indent="0" algn="just" defTabSz="622300">
            <a:lnSpc>
              <a:spcPct val="90000"/>
            </a:lnSpc>
            <a:spcBef>
              <a:spcPct val="0"/>
            </a:spcBef>
            <a:spcAft>
              <a:spcPct val="35000"/>
            </a:spcAft>
            <a:buNone/>
          </a:pPr>
          <a:r>
            <a:rPr lang="sl-SI" sz="800" b="0" i="0" kern="1200" dirty="0">
              <a:solidFill>
                <a:schemeClr val="tx1"/>
              </a:solidFill>
            </a:rPr>
            <a:t>Če recenzenti dosežejo soglasje, podpišejo združeno delovno poročilo, ki tako postane usklajeno poročilo.</a:t>
          </a:r>
        </a:p>
        <a:p>
          <a:pPr marL="0" lvl="0" indent="0" algn="just" defTabSz="622300">
            <a:lnSpc>
              <a:spcPct val="90000"/>
            </a:lnSpc>
            <a:spcBef>
              <a:spcPct val="0"/>
            </a:spcBef>
            <a:spcAft>
              <a:spcPct val="35000"/>
            </a:spcAft>
            <a:buNone/>
          </a:pPr>
          <a:r>
            <a:rPr lang="sl-SI" sz="800" b="0" i="0" kern="1200" dirty="0">
              <a:solidFill>
                <a:schemeClr val="tx1"/>
              </a:solidFill>
            </a:rPr>
            <a:t>Če recenzenti soglasja ne dosežejo se v nadaljnjem postopku obravnavajo posamična poročila.</a:t>
          </a:r>
        </a:p>
      </dsp:txBody>
      <dsp:txXfrm>
        <a:off x="4518140" y="1089791"/>
        <a:ext cx="3041860" cy="1931692"/>
      </dsp:txXfrm>
    </dsp:sp>
    <dsp:sp modelId="{5D145653-1209-412E-B2A5-FD9FD02CD820}">
      <dsp:nvSpPr>
        <dsp:cNvPr id="0" name=""/>
        <dsp:cNvSpPr/>
      </dsp:nvSpPr>
      <dsp:spPr>
        <a:xfrm>
          <a:off x="1568641" y="3074754"/>
          <a:ext cx="8936307" cy="1232453"/>
        </a:xfrm>
        <a:custGeom>
          <a:avLst/>
          <a:gdLst/>
          <a:ahLst/>
          <a:cxnLst/>
          <a:rect l="0" t="0" r="0" b="0"/>
          <a:pathLst>
            <a:path>
              <a:moveTo>
                <a:pt x="8936307" y="0"/>
              </a:moveTo>
              <a:lnTo>
                <a:pt x="8936307" y="633326"/>
              </a:lnTo>
              <a:lnTo>
                <a:pt x="0" y="633326"/>
              </a:lnTo>
              <a:lnTo>
                <a:pt x="0" y="123245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5811167" y="3684900"/>
        <a:ext cx="451256" cy="12162"/>
      </dsp:txXfrm>
    </dsp:sp>
    <dsp:sp modelId="{A68EE250-363F-4DCA-9873-BE0CA6B64CDC}">
      <dsp:nvSpPr>
        <dsp:cNvPr id="0" name=""/>
        <dsp:cNvSpPr/>
      </dsp:nvSpPr>
      <dsp:spPr>
        <a:xfrm>
          <a:off x="8879519" y="1034721"/>
          <a:ext cx="3250860" cy="20418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b="0" i="0" kern="1200" dirty="0"/>
            <a:t>OBLIKOVANJE MEDNARODNEGA PANELA ZA  POSTOPEK OCENJEVANJA  </a:t>
          </a:r>
        </a:p>
        <a:p>
          <a:pPr marL="0" lvl="0" indent="0" algn="just" defTabSz="622300">
            <a:lnSpc>
              <a:spcPct val="90000"/>
            </a:lnSpc>
            <a:spcBef>
              <a:spcPct val="0"/>
            </a:spcBef>
            <a:spcAft>
              <a:spcPct val="35000"/>
            </a:spcAft>
            <a:buNone/>
          </a:pPr>
          <a:r>
            <a:rPr lang="sl-SI" sz="800" b="0" i="0" kern="1200" dirty="0">
              <a:solidFill>
                <a:schemeClr val="tx1"/>
              </a:solidFill>
            </a:rPr>
            <a:t>Mednarodni panel je sestavljen iz članov ZEP za raziskovalne projekte in tujih recenzentov.</a:t>
          </a:r>
        </a:p>
        <a:p>
          <a:pPr marL="0" lvl="0" indent="0" algn="just" defTabSz="622300">
            <a:lnSpc>
              <a:spcPct val="90000"/>
            </a:lnSpc>
            <a:spcBef>
              <a:spcPct val="0"/>
            </a:spcBef>
            <a:spcAft>
              <a:spcPct val="35000"/>
            </a:spcAft>
            <a:buNone/>
          </a:pPr>
          <a:r>
            <a:rPr lang="sl-SI" sz="800" kern="1200" dirty="0">
              <a:solidFill>
                <a:schemeClr val="tx1"/>
              </a:solidFill>
            </a:rPr>
            <a:t>Člane panela iz vrst recenzentov imenuje direktor ARIS na predlog ZEP za raziskovalne projekte imenuje direktor ARIS.</a:t>
          </a:r>
        </a:p>
        <a:p>
          <a:pPr marL="0" lvl="0" indent="0" algn="just" defTabSz="622300">
            <a:lnSpc>
              <a:spcPct val="90000"/>
            </a:lnSpc>
            <a:spcBef>
              <a:spcPct val="0"/>
            </a:spcBef>
            <a:spcAft>
              <a:spcPct val="35000"/>
            </a:spcAft>
            <a:buNone/>
          </a:pPr>
          <a:r>
            <a:rPr lang="sl-SI" sz="800" kern="1200" dirty="0">
              <a:solidFill>
                <a:schemeClr val="tx1"/>
              </a:solidFill>
            </a:rPr>
            <a:t>Na panelu kot opazovalec sodeluje tudi predstavnik ustreznega ZSV, ki ga izmed sebe določijo člani tega sveta.</a:t>
          </a:r>
        </a:p>
        <a:p>
          <a:pPr marL="0" lvl="0" indent="0" algn="just" defTabSz="622300">
            <a:lnSpc>
              <a:spcPct val="90000"/>
            </a:lnSpc>
            <a:spcBef>
              <a:spcPct val="0"/>
            </a:spcBef>
            <a:spcAft>
              <a:spcPct val="35000"/>
            </a:spcAft>
            <a:buNone/>
          </a:pPr>
          <a:r>
            <a:rPr lang="sl-SI" sz="800" b="0" i="0" kern="1200" dirty="0">
              <a:solidFill>
                <a:schemeClr val="tx1"/>
              </a:solidFill>
            </a:rPr>
            <a:t>Panel obravnava:</a:t>
          </a:r>
        </a:p>
        <a:p>
          <a:pPr marL="0" lvl="0" indent="0" algn="just" defTabSz="622300">
            <a:lnSpc>
              <a:spcPct val="90000"/>
            </a:lnSpc>
            <a:spcBef>
              <a:spcPct val="0"/>
            </a:spcBef>
            <a:spcAft>
              <a:spcPct val="35000"/>
            </a:spcAft>
            <a:buNone/>
          </a:pPr>
          <a:r>
            <a:rPr lang="sl-SI" sz="800" b="0" i="0" kern="1200" dirty="0">
              <a:solidFill>
                <a:schemeClr val="tx1"/>
              </a:solidFill>
            </a:rPr>
            <a:t>- usklajena poročila  ali</a:t>
          </a:r>
        </a:p>
        <a:p>
          <a:pPr marL="0" lvl="0" indent="0" algn="just" defTabSz="622300">
            <a:lnSpc>
              <a:spcPct val="90000"/>
            </a:lnSpc>
            <a:spcBef>
              <a:spcPct val="0"/>
            </a:spcBef>
            <a:spcAft>
              <a:spcPct val="35000"/>
            </a:spcAft>
            <a:buNone/>
          </a:pPr>
          <a:r>
            <a:rPr lang="sl-SI" sz="800" b="0" i="0" kern="1200" dirty="0">
              <a:solidFill>
                <a:schemeClr val="tx1"/>
              </a:solidFill>
            </a:rPr>
            <a:t>- posamična poročila recenzentov v primeru neusklajenega poročila in odzive prijaviteljev nanje.</a:t>
          </a:r>
        </a:p>
      </dsp:txBody>
      <dsp:txXfrm>
        <a:off x="8979193" y="1134395"/>
        <a:ext cx="3051512" cy="1842484"/>
      </dsp:txXfrm>
    </dsp:sp>
    <dsp:sp modelId="{162658A4-1979-46AA-BE1D-04DE8CCAB54D}">
      <dsp:nvSpPr>
        <dsp:cNvPr id="0" name=""/>
        <dsp:cNvSpPr/>
      </dsp:nvSpPr>
      <dsp:spPr>
        <a:xfrm>
          <a:off x="3135482" y="5249463"/>
          <a:ext cx="1349140" cy="91440"/>
        </a:xfrm>
        <a:custGeom>
          <a:avLst/>
          <a:gdLst/>
          <a:ahLst/>
          <a:cxnLst/>
          <a:rect l="0" t="0" r="0" b="0"/>
          <a:pathLst>
            <a:path>
              <a:moveTo>
                <a:pt x="0" y="45720"/>
              </a:moveTo>
              <a:lnTo>
                <a:pt x="691670" y="45720"/>
              </a:lnTo>
              <a:lnTo>
                <a:pt x="691670" y="53517"/>
              </a:lnTo>
              <a:lnTo>
                <a:pt x="1349140" y="5351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3775558" y="5289102"/>
        <a:ext cx="68988" cy="12162"/>
      </dsp:txXfrm>
    </dsp:sp>
    <dsp:sp modelId="{B2EDD59D-7F88-4B02-83DE-F8B98D51F2FE}">
      <dsp:nvSpPr>
        <dsp:cNvPr id="0" name=""/>
        <dsp:cNvSpPr/>
      </dsp:nvSpPr>
      <dsp:spPr>
        <a:xfrm>
          <a:off x="0" y="4339608"/>
          <a:ext cx="3137282" cy="1911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b="0" i="0" kern="1200" dirty="0"/>
            <a:t>SESTAVA PREDLOGA PREDNOSTNEGA SEZNAMA PRIJAV S STRANI MEDNARODNEGA PANELA</a:t>
          </a:r>
        </a:p>
        <a:p>
          <a:pPr marL="0" lvl="0" indent="0" algn="just" defTabSz="622300">
            <a:lnSpc>
              <a:spcPct val="90000"/>
            </a:lnSpc>
            <a:spcBef>
              <a:spcPct val="0"/>
            </a:spcBef>
            <a:spcAft>
              <a:spcPct val="35000"/>
            </a:spcAft>
            <a:buNone/>
          </a:pPr>
          <a:r>
            <a:rPr lang="sl-SI" sz="800" b="0" i="0" kern="1200" dirty="0">
              <a:solidFill>
                <a:schemeClr val="tx1"/>
              </a:solidFill>
            </a:rPr>
            <a:t>Predlog se glede na ocene pripravi posebej za vsako vedo in za projekte na področju interdisciplinarnih raziskav, in sicer po področjih v okviru vede.</a:t>
          </a:r>
        </a:p>
        <a:p>
          <a:pPr marL="0" lvl="0" indent="0" algn="just" defTabSz="622300">
            <a:lnSpc>
              <a:spcPct val="90000"/>
            </a:lnSpc>
            <a:spcBef>
              <a:spcPct val="0"/>
            </a:spcBef>
            <a:spcAft>
              <a:spcPct val="35000"/>
            </a:spcAft>
            <a:buNone/>
          </a:pPr>
          <a:r>
            <a:rPr lang="sl-SI" sz="800" b="0" i="0" kern="1200" dirty="0">
              <a:solidFill>
                <a:schemeClr val="tx1"/>
              </a:solidFill>
            </a:rPr>
            <a:t> Predlog se sprejme z večinsko odločitvijo in pripravi poročilo.</a:t>
          </a:r>
        </a:p>
      </dsp:txBody>
      <dsp:txXfrm>
        <a:off x="93295" y="4432903"/>
        <a:ext cx="2950692" cy="1724559"/>
      </dsp:txXfrm>
    </dsp:sp>
    <dsp:sp modelId="{14046F07-EFFF-43C0-9F9F-5B4DE488DB7B}">
      <dsp:nvSpPr>
        <dsp:cNvPr id="0" name=""/>
        <dsp:cNvSpPr/>
      </dsp:nvSpPr>
      <dsp:spPr>
        <a:xfrm>
          <a:off x="7791862" y="5251079"/>
          <a:ext cx="1067097" cy="91440"/>
        </a:xfrm>
        <a:custGeom>
          <a:avLst/>
          <a:gdLst/>
          <a:ahLst/>
          <a:cxnLst/>
          <a:rect l="0" t="0" r="0" b="0"/>
          <a:pathLst>
            <a:path>
              <a:moveTo>
                <a:pt x="0" y="51900"/>
              </a:moveTo>
              <a:lnTo>
                <a:pt x="550648" y="51900"/>
              </a:lnTo>
              <a:lnTo>
                <a:pt x="550648" y="45720"/>
              </a:lnTo>
              <a:lnTo>
                <a:pt x="106709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8297968" y="5290718"/>
        <a:ext cx="54885" cy="12162"/>
      </dsp:txXfrm>
    </dsp:sp>
    <dsp:sp modelId="{D74B4B57-81FF-471B-B415-4EABD4A3DBF0}">
      <dsp:nvSpPr>
        <dsp:cNvPr id="0" name=""/>
        <dsp:cNvSpPr/>
      </dsp:nvSpPr>
      <dsp:spPr>
        <a:xfrm>
          <a:off x="4517022" y="4351969"/>
          <a:ext cx="3276639" cy="1902021"/>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b="0" i="0" kern="1200" dirty="0">
              <a:solidFill>
                <a:schemeClr val="bg1"/>
              </a:solidFill>
            </a:rPr>
            <a:t>OBRAVNAVA PREDLOGA PREDNOSTNEGA SEZNAMA PRIJAV IN SPREJEM PREDLOGA SKLEPA O IZBORU PRIJAV S STRANI ZSA </a:t>
          </a:r>
        </a:p>
        <a:p>
          <a:pPr marL="0" lvl="0" indent="0" algn="just" defTabSz="622300">
            <a:lnSpc>
              <a:spcPct val="90000"/>
            </a:lnSpc>
            <a:spcBef>
              <a:spcPct val="0"/>
            </a:spcBef>
            <a:spcAft>
              <a:spcPct val="35000"/>
            </a:spcAft>
            <a:buNone/>
          </a:pPr>
          <a:r>
            <a:rPr lang="sl-SI" sz="800" b="0" i="0" kern="1200" dirty="0">
              <a:solidFill>
                <a:schemeClr val="tx1"/>
              </a:solidFill>
            </a:rPr>
            <a:t>ZSA lahko predlog prednostnega seznama tudi dopolni.</a:t>
          </a:r>
        </a:p>
      </dsp:txBody>
      <dsp:txXfrm>
        <a:off x="4609871" y="4444818"/>
        <a:ext cx="3090941" cy="1716323"/>
      </dsp:txXfrm>
    </dsp:sp>
    <dsp:sp modelId="{100C73D5-E61D-4308-8185-4E56B452D5F4}">
      <dsp:nvSpPr>
        <dsp:cNvPr id="0" name=""/>
        <dsp:cNvSpPr/>
      </dsp:nvSpPr>
      <dsp:spPr>
        <a:xfrm>
          <a:off x="8891360" y="4389038"/>
          <a:ext cx="3276639" cy="1815522"/>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b="0" i="0" kern="1200" dirty="0">
              <a:solidFill>
                <a:schemeClr val="tx1"/>
              </a:solidFill>
            </a:rPr>
            <a:t>SPREJEM SKLEPA O IZBORU PRIJAV S STRANI DIREKTORJA</a:t>
          </a:r>
        </a:p>
      </dsp:txBody>
      <dsp:txXfrm>
        <a:off x="8979986" y="4477664"/>
        <a:ext cx="3099387" cy="1638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0D848-409E-4BC1-AFB3-F15C2EB92C87}">
      <dsp:nvSpPr>
        <dsp:cNvPr id="0" name=""/>
        <dsp:cNvSpPr/>
      </dsp:nvSpPr>
      <dsp:spPr>
        <a:xfrm>
          <a:off x="3524019" y="2210875"/>
          <a:ext cx="789324" cy="91440"/>
        </a:xfrm>
        <a:custGeom>
          <a:avLst/>
          <a:gdLst/>
          <a:ahLst/>
          <a:cxnLst/>
          <a:rect l="0" t="0" r="0" b="0"/>
          <a:pathLst>
            <a:path>
              <a:moveTo>
                <a:pt x="0" y="45720"/>
              </a:moveTo>
              <a:lnTo>
                <a:pt x="7893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3898183" y="2252491"/>
        <a:ext cx="40996" cy="8207"/>
      </dsp:txXfrm>
    </dsp:sp>
    <dsp:sp modelId="{CEBE0C76-5563-4B37-8CA2-36C1D4D5823E}">
      <dsp:nvSpPr>
        <dsp:cNvPr id="0" name=""/>
        <dsp:cNvSpPr/>
      </dsp:nvSpPr>
      <dsp:spPr>
        <a:xfrm>
          <a:off x="15508" y="1187128"/>
          <a:ext cx="3510311" cy="2138934"/>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b="0" i="0" kern="1200" dirty="0">
              <a:solidFill>
                <a:schemeClr val="tx1"/>
              </a:solidFill>
            </a:rPr>
            <a:t>SESTAVA ZBIRKE PODATKOV O RECENZENTIH</a:t>
          </a:r>
        </a:p>
        <a:p>
          <a:pPr marL="0" lvl="0" indent="0" algn="just" defTabSz="622300">
            <a:lnSpc>
              <a:spcPct val="90000"/>
            </a:lnSpc>
            <a:spcBef>
              <a:spcPct val="0"/>
            </a:spcBef>
            <a:spcAft>
              <a:spcPct val="35000"/>
            </a:spcAft>
            <a:buNone/>
          </a:pPr>
          <a:r>
            <a:rPr lang="sl-SI" sz="800" b="0" i="0" kern="1200" dirty="0"/>
            <a:t>Nabor recenzentov za sestavo zbirke podatkov o recenzentih ARIS pridobi:</a:t>
          </a:r>
        </a:p>
        <a:p>
          <a:pPr marL="0" lvl="0" indent="0" algn="just" defTabSz="622300">
            <a:lnSpc>
              <a:spcPct val="90000"/>
            </a:lnSpc>
            <a:spcBef>
              <a:spcPct val="0"/>
            </a:spcBef>
            <a:spcAft>
              <a:spcPct val="35000"/>
            </a:spcAft>
            <a:buNone/>
          </a:pPr>
          <a:r>
            <a:rPr lang="sl-SI" sz="800" b="0" i="0" kern="1200" dirty="0"/>
            <a:t>- preko elektronskih aplikacij, ki omogočajo izbiro recenzentov glede na vsebino prijave, </a:t>
          </a:r>
        </a:p>
        <a:p>
          <a:pPr marL="0" lvl="0" indent="0" algn="just" defTabSz="622300">
            <a:lnSpc>
              <a:spcPct val="90000"/>
            </a:lnSpc>
            <a:spcBef>
              <a:spcPct val="0"/>
            </a:spcBef>
            <a:spcAft>
              <a:spcPct val="35000"/>
            </a:spcAft>
            <a:buNone/>
          </a:pPr>
          <a:r>
            <a:rPr lang="sl-SI" sz="800" b="0" i="0" kern="1200" dirty="0"/>
            <a:t>-  na podlagi pogodb s tujimi agencijami, </a:t>
          </a:r>
        </a:p>
        <a:p>
          <a:pPr marL="0" lvl="0" indent="0" algn="just" defTabSz="622300">
            <a:lnSpc>
              <a:spcPct val="90000"/>
            </a:lnSpc>
            <a:spcBef>
              <a:spcPct val="0"/>
            </a:spcBef>
            <a:spcAft>
              <a:spcPct val="35000"/>
            </a:spcAft>
            <a:buNone/>
          </a:pPr>
          <a:r>
            <a:rPr lang="sl-SI" sz="800" b="0" i="0" kern="1200" dirty="0"/>
            <a:t>- na podlagi meddržavnih dogovorov, </a:t>
          </a:r>
        </a:p>
        <a:p>
          <a:pPr marL="0" lvl="0" indent="0" algn="just" defTabSz="622300">
            <a:lnSpc>
              <a:spcPct val="90000"/>
            </a:lnSpc>
            <a:spcBef>
              <a:spcPct val="0"/>
            </a:spcBef>
            <a:spcAft>
              <a:spcPct val="35000"/>
            </a:spcAft>
            <a:buNone/>
          </a:pPr>
          <a:r>
            <a:rPr lang="sl-SI" sz="800" b="0" i="0" kern="1200" dirty="0"/>
            <a:t>- na predlog raziskovalnih organizacij, ki jih ARIS pozove v imenu ZSA, </a:t>
          </a:r>
        </a:p>
        <a:p>
          <a:pPr marL="0" lvl="0" indent="0" algn="just" defTabSz="622300">
            <a:lnSpc>
              <a:spcPct val="90000"/>
            </a:lnSpc>
            <a:spcBef>
              <a:spcPct val="0"/>
            </a:spcBef>
            <a:spcAft>
              <a:spcPct val="35000"/>
            </a:spcAft>
            <a:buNone/>
          </a:pPr>
          <a:r>
            <a:rPr lang="sl-SI" sz="800" b="0" i="0" kern="1200" dirty="0"/>
            <a:t>- na predlog raziskovalcev. </a:t>
          </a:r>
        </a:p>
        <a:p>
          <a:pPr marL="0" lvl="0" indent="0" algn="just" defTabSz="622300">
            <a:lnSpc>
              <a:spcPct val="90000"/>
            </a:lnSpc>
            <a:spcBef>
              <a:spcPct val="0"/>
            </a:spcBef>
            <a:spcAft>
              <a:spcPct val="35000"/>
            </a:spcAft>
            <a:buNone/>
          </a:pPr>
          <a:r>
            <a:rPr lang="sl-SI" sz="800" b="0" i="0" kern="1200" dirty="0"/>
            <a:t>ZSV enkrat letno dopolnijo zbirko podatkov o recenzentih s svojimi predlogi ali iz njega izločijo posamezne recenzente. Recenzenti so praviloma uveljavljeni raziskovalci.</a:t>
          </a:r>
          <a:endParaRPr lang="sl-SI" sz="800" kern="1200" dirty="0"/>
        </a:p>
      </dsp:txBody>
      <dsp:txXfrm>
        <a:off x="119922" y="1291542"/>
        <a:ext cx="3301483" cy="1930106"/>
      </dsp:txXfrm>
    </dsp:sp>
    <dsp:sp modelId="{D28C812F-1110-431D-B1CA-581E39BFCC33}">
      <dsp:nvSpPr>
        <dsp:cNvPr id="0" name=""/>
        <dsp:cNvSpPr/>
      </dsp:nvSpPr>
      <dsp:spPr>
        <a:xfrm>
          <a:off x="7908834" y="2210875"/>
          <a:ext cx="789324" cy="91440"/>
        </a:xfrm>
        <a:custGeom>
          <a:avLst/>
          <a:gdLst/>
          <a:ahLst/>
          <a:cxnLst/>
          <a:rect l="0" t="0" r="0" b="0"/>
          <a:pathLst>
            <a:path>
              <a:moveTo>
                <a:pt x="0" y="45720"/>
              </a:moveTo>
              <a:lnTo>
                <a:pt x="78932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8282998" y="2252491"/>
        <a:ext cx="40996" cy="8207"/>
      </dsp:txXfrm>
    </dsp:sp>
    <dsp:sp modelId="{184F8F9C-B4DB-496F-8A2A-9B5DB90636EE}">
      <dsp:nvSpPr>
        <dsp:cNvPr id="0" name=""/>
        <dsp:cNvSpPr/>
      </dsp:nvSpPr>
      <dsp:spPr>
        <a:xfrm>
          <a:off x="4345744" y="1187128"/>
          <a:ext cx="3564890" cy="21389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b="0" i="0" kern="1200" dirty="0"/>
            <a:t>POTRJEVANJE ZBIRKE PODATKOV O RECENZENTIH S STRANI ZSA</a:t>
          </a:r>
        </a:p>
        <a:p>
          <a:pPr marL="0" lvl="0" indent="0" algn="just" defTabSz="622300">
            <a:lnSpc>
              <a:spcPct val="90000"/>
            </a:lnSpc>
            <a:spcBef>
              <a:spcPct val="0"/>
            </a:spcBef>
            <a:spcAft>
              <a:spcPct val="35000"/>
            </a:spcAft>
            <a:buNone/>
          </a:pPr>
          <a:r>
            <a:rPr lang="sl-SI" sz="800" b="0" i="0" kern="1200" dirty="0">
              <a:solidFill>
                <a:schemeClr val="tx1"/>
              </a:solidFill>
            </a:rPr>
            <a:t>ARIS po znanstvenih vedah vodi zbirko podatkov o recenzentih, ki ocenjujejo predloge aktivnosti znanstvenoraziskovalne dejavnosti. ZSA potrjuje zbirko podatkov o recenzentih praviloma vsako leto.</a:t>
          </a:r>
          <a:endParaRPr lang="sl-SI" sz="800" kern="1200" dirty="0">
            <a:solidFill>
              <a:schemeClr val="tx1"/>
            </a:solidFill>
          </a:endParaRPr>
        </a:p>
      </dsp:txBody>
      <dsp:txXfrm>
        <a:off x="4450158" y="1291542"/>
        <a:ext cx="3356062" cy="1930106"/>
      </dsp:txXfrm>
    </dsp:sp>
    <dsp:sp modelId="{49D44399-84A4-4379-A737-8964E0E9ABD0}">
      <dsp:nvSpPr>
        <dsp:cNvPr id="0" name=""/>
        <dsp:cNvSpPr/>
      </dsp:nvSpPr>
      <dsp:spPr>
        <a:xfrm>
          <a:off x="2165315" y="3324262"/>
          <a:ext cx="8347689" cy="686377"/>
        </a:xfrm>
        <a:custGeom>
          <a:avLst/>
          <a:gdLst/>
          <a:ahLst/>
          <a:cxnLst/>
          <a:rect l="0" t="0" r="0" b="0"/>
          <a:pathLst>
            <a:path>
              <a:moveTo>
                <a:pt x="8347689" y="0"/>
              </a:moveTo>
              <a:lnTo>
                <a:pt x="8347689" y="360288"/>
              </a:lnTo>
              <a:lnTo>
                <a:pt x="0" y="360288"/>
              </a:lnTo>
              <a:lnTo>
                <a:pt x="0" y="68637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6129699" y="3663347"/>
        <a:ext cx="418921" cy="8207"/>
      </dsp:txXfrm>
    </dsp:sp>
    <dsp:sp modelId="{DA7BBAE1-6BC3-4406-8FB0-AA36A9894D0E}">
      <dsp:nvSpPr>
        <dsp:cNvPr id="0" name=""/>
        <dsp:cNvSpPr/>
      </dsp:nvSpPr>
      <dsp:spPr>
        <a:xfrm>
          <a:off x="8730559" y="1187128"/>
          <a:ext cx="3564890" cy="21389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b="0" i="0" kern="1200" dirty="0"/>
            <a:t>POGOJI IN KRITERIJI ZA IMENOVANJE RECENZENTOV</a:t>
          </a:r>
        </a:p>
        <a:p>
          <a:pPr marL="0" lvl="0" indent="0" algn="just" defTabSz="622300">
            <a:lnSpc>
              <a:spcPct val="90000"/>
            </a:lnSpc>
            <a:spcBef>
              <a:spcPct val="0"/>
            </a:spcBef>
            <a:spcAft>
              <a:spcPct val="35000"/>
            </a:spcAft>
            <a:buNone/>
          </a:pPr>
          <a:r>
            <a:rPr lang="sl-SI" sz="800" b="0" i="0" kern="1200" dirty="0">
              <a:solidFill>
                <a:schemeClr val="tx1"/>
              </a:solidFill>
            </a:rPr>
            <a:t>Kandidat za recenzenta mora izkazovati znanstveno ali strokovno odličnost tako, da izpolnjuje pogoje za vodjo temeljnega ali aplikativnega projekta, določene v </a:t>
          </a:r>
          <a:r>
            <a:rPr lang="sl-SI" sz="800" b="0" i="0" kern="1200" dirty="0" err="1">
              <a:solidFill>
                <a:schemeClr val="tx1"/>
              </a:solidFill>
            </a:rPr>
            <a:t>ZZrID</a:t>
          </a:r>
          <a:r>
            <a:rPr lang="sl-SI" sz="800" b="0" i="0" kern="1200" dirty="0">
              <a:solidFill>
                <a:schemeClr val="tx1"/>
              </a:solidFill>
            </a:rPr>
            <a:t>, splošnih aktih ARIS in kriterijih, ki urejajo ugotavljanje izpolnjevanja izkazovanja mednarodno primerljivih raziskovalnih rezultatov z obdobjem zajema mednarodno primerljivih raziskovalnih rezultatov za vodjo raziskovalnega projekta in programa.</a:t>
          </a:r>
        </a:p>
        <a:p>
          <a:pPr marL="0" lvl="0" indent="0" algn="just" defTabSz="622300">
            <a:lnSpc>
              <a:spcPct val="90000"/>
            </a:lnSpc>
            <a:spcBef>
              <a:spcPct val="0"/>
            </a:spcBef>
            <a:spcAft>
              <a:spcPct val="35000"/>
            </a:spcAft>
            <a:buNone/>
          </a:pPr>
          <a:r>
            <a:rPr lang="sl-SI" sz="800" b="0" i="0" kern="1200" dirty="0">
              <a:solidFill>
                <a:schemeClr val="tx1"/>
              </a:solidFill>
            </a:rPr>
            <a:t>Izpolnjevanje pogojev za tujega recenzenta se določi kvalitativno in ob upoštevanju morebitnih usmeritev ZSA glede mednarodno primerljivih podatkov, kot so: objave v uglednih mednarodnih revijah; H-indeks; citati; ustanova, v kateri je zaposlen; ustanove, ki so ga predlagale.</a:t>
          </a:r>
        </a:p>
        <a:p>
          <a:pPr marL="0" lvl="0" indent="0" algn="just" defTabSz="622300">
            <a:lnSpc>
              <a:spcPct val="90000"/>
            </a:lnSpc>
            <a:spcBef>
              <a:spcPct val="0"/>
            </a:spcBef>
            <a:spcAft>
              <a:spcPct val="35000"/>
            </a:spcAft>
            <a:buNone/>
          </a:pPr>
          <a:r>
            <a:rPr lang="sl-SI" sz="800" b="0" i="0" kern="1200" dirty="0">
              <a:solidFill>
                <a:schemeClr val="tx1"/>
              </a:solidFill>
            </a:rPr>
            <a:t>Za recenzenta ne sme biti imenovan rektor, prorektor ali dekan slovenskega visokošolskega zavoda, zakoniti zastopnik raziskovalne organizacije, direktor ARIS, član upravnega odbora ARIS ali član ZSA.</a:t>
          </a:r>
          <a:endParaRPr lang="sl-SI" sz="800" kern="1200" dirty="0">
            <a:solidFill>
              <a:schemeClr val="tx1"/>
            </a:solidFill>
          </a:endParaRPr>
        </a:p>
      </dsp:txBody>
      <dsp:txXfrm>
        <a:off x="8834973" y="1291542"/>
        <a:ext cx="3356062" cy="1930106"/>
      </dsp:txXfrm>
    </dsp:sp>
    <dsp:sp modelId="{5C51F318-9712-40FB-93E6-FA60DBC7DFAF}">
      <dsp:nvSpPr>
        <dsp:cNvPr id="0" name=""/>
        <dsp:cNvSpPr/>
      </dsp:nvSpPr>
      <dsp:spPr>
        <a:xfrm>
          <a:off x="3945960" y="5066787"/>
          <a:ext cx="421962" cy="91440"/>
        </a:xfrm>
        <a:custGeom>
          <a:avLst/>
          <a:gdLst/>
          <a:ahLst/>
          <a:cxnLst/>
          <a:rect l="0" t="0" r="0" b="0"/>
          <a:pathLst>
            <a:path>
              <a:moveTo>
                <a:pt x="0" y="45720"/>
              </a:moveTo>
              <a:lnTo>
                <a:pt x="42196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4145627" y="5108403"/>
        <a:ext cx="22628" cy="8207"/>
      </dsp:txXfrm>
    </dsp:sp>
    <dsp:sp modelId="{9644D086-ED71-4A8B-B9C5-D235B2517689}">
      <dsp:nvSpPr>
        <dsp:cNvPr id="0" name=""/>
        <dsp:cNvSpPr/>
      </dsp:nvSpPr>
      <dsp:spPr>
        <a:xfrm>
          <a:off x="382869" y="4043040"/>
          <a:ext cx="3564890" cy="21389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b="0" i="0" kern="1200" dirty="0"/>
            <a:t>OBJAVA SEZNAMA RECENZENTOV NA SPLETNI STRANI ARIS</a:t>
          </a:r>
        </a:p>
        <a:p>
          <a:pPr marL="0" lvl="0" indent="0" algn="just" defTabSz="622300">
            <a:lnSpc>
              <a:spcPct val="90000"/>
            </a:lnSpc>
            <a:spcBef>
              <a:spcPct val="0"/>
            </a:spcBef>
            <a:spcAft>
              <a:spcPct val="35000"/>
            </a:spcAft>
            <a:buNone/>
          </a:pPr>
          <a:r>
            <a:rPr lang="sl-SI" sz="800" b="0" i="0" kern="1200" dirty="0">
              <a:solidFill>
                <a:schemeClr val="tx1"/>
              </a:solidFill>
            </a:rPr>
            <a:t>Objava najmanj enkrat letno tistih recenzentov, ki so sodelovali v zaključenih postopkih ocenjevanja predlogov aktivnosti znanstvenoraziskovalne dejavnosti.</a:t>
          </a:r>
          <a:endParaRPr lang="sl-SI" sz="800" kern="1200" dirty="0">
            <a:solidFill>
              <a:schemeClr val="tx1"/>
            </a:solidFill>
          </a:endParaRPr>
        </a:p>
      </dsp:txBody>
      <dsp:txXfrm>
        <a:off x="487283" y="4147454"/>
        <a:ext cx="3356062" cy="1930106"/>
      </dsp:txXfrm>
    </dsp:sp>
    <dsp:sp modelId="{A797399B-2686-4284-9A63-200FEFC93C4A}">
      <dsp:nvSpPr>
        <dsp:cNvPr id="0" name=""/>
        <dsp:cNvSpPr/>
      </dsp:nvSpPr>
      <dsp:spPr>
        <a:xfrm>
          <a:off x="7963413" y="5049141"/>
          <a:ext cx="804832" cy="91440"/>
        </a:xfrm>
        <a:custGeom>
          <a:avLst/>
          <a:gdLst/>
          <a:ahLst/>
          <a:cxnLst/>
          <a:rect l="0" t="0" r="0" b="0"/>
          <a:pathLst>
            <a:path>
              <a:moveTo>
                <a:pt x="0" y="63366"/>
              </a:moveTo>
              <a:lnTo>
                <a:pt x="419516" y="63366"/>
              </a:lnTo>
              <a:lnTo>
                <a:pt x="419516" y="45720"/>
              </a:lnTo>
              <a:lnTo>
                <a:pt x="80483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8344938" y="5090757"/>
        <a:ext cx="41780" cy="8207"/>
      </dsp:txXfrm>
    </dsp:sp>
    <dsp:sp modelId="{98A6FD1A-A9E2-4014-9325-55ADC23782A1}">
      <dsp:nvSpPr>
        <dsp:cNvPr id="0" name=""/>
        <dsp:cNvSpPr/>
      </dsp:nvSpPr>
      <dsp:spPr>
        <a:xfrm>
          <a:off x="4400322" y="4043040"/>
          <a:ext cx="3564890" cy="21389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b="0" i="0" kern="1200" dirty="0"/>
            <a:t>IMENOVANJE RECENZENTOV S STRANI ZEP </a:t>
          </a:r>
        </a:p>
        <a:p>
          <a:pPr marL="0" lvl="0" indent="0" algn="just" defTabSz="622300">
            <a:lnSpc>
              <a:spcPct val="90000"/>
            </a:lnSpc>
            <a:spcBef>
              <a:spcPct val="0"/>
            </a:spcBef>
            <a:spcAft>
              <a:spcPct val="35000"/>
            </a:spcAft>
            <a:buNone/>
          </a:pPr>
          <a:r>
            <a:rPr lang="sl-SI" sz="800" b="0" i="0" kern="1200" dirty="0">
              <a:solidFill>
                <a:schemeClr val="tx1"/>
              </a:solidFill>
            </a:rPr>
            <a:t>ZEP imenuje recenzente za izdelavo ocene za posamičen predlog aktivnosti znanstveno raziskovalne dejavnosti in sodelovanje pri pripravi usklajene ocene. Recenzenti so lahko slovenski ali tuji državljani.</a:t>
          </a:r>
        </a:p>
        <a:p>
          <a:pPr marL="0" lvl="0" indent="0" algn="just" defTabSz="622300">
            <a:lnSpc>
              <a:spcPct val="90000"/>
            </a:lnSpc>
            <a:spcBef>
              <a:spcPct val="0"/>
            </a:spcBef>
            <a:spcAft>
              <a:spcPct val="35000"/>
            </a:spcAft>
            <a:buNone/>
          </a:pPr>
          <a:r>
            <a:rPr lang="sl-SI" sz="800" b="0" i="0" kern="1200" dirty="0">
              <a:solidFill>
                <a:schemeClr val="tx1"/>
              </a:solidFill>
            </a:rPr>
            <a:t>ZEP pri imenovanju recenzentov upoštevajo možnost imenovanja tistih recenzentov, ki na podlagi svojih znanj, izkušenj ter kompetenc lahko ocenjujejo prijave na več znanstvenih področjih ali znanstvenih vedah.</a:t>
          </a:r>
        </a:p>
      </dsp:txBody>
      <dsp:txXfrm>
        <a:off x="4504736" y="4147454"/>
        <a:ext cx="3356062" cy="1930106"/>
      </dsp:txXfrm>
    </dsp:sp>
    <dsp:sp modelId="{0E19B799-8DB2-4D14-BC49-DA2DEE6D1A7B}">
      <dsp:nvSpPr>
        <dsp:cNvPr id="0" name=""/>
        <dsp:cNvSpPr/>
      </dsp:nvSpPr>
      <dsp:spPr>
        <a:xfrm>
          <a:off x="8800645" y="4043051"/>
          <a:ext cx="3564890" cy="210362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r>
            <a:rPr lang="sl-SI" sz="1400" b="0" i="0" kern="1200" dirty="0">
              <a:solidFill>
                <a:schemeClr val="tx1"/>
              </a:solidFill>
            </a:rPr>
            <a:t>ZAMENJAVA RECENZENTA</a:t>
          </a:r>
        </a:p>
        <a:p>
          <a:pPr marL="0" lvl="0" indent="0" algn="just" defTabSz="622300">
            <a:lnSpc>
              <a:spcPct val="90000"/>
            </a:lnSpc>
            <a:spcBef>
              <a:spcPct val="0"/>
            </a:spcBef>
            <a:spcAft>
              <a:spcPct val="35000"/>
            </a:spcAft>
            <a:buNone/>
          </a:pPr>
          <a:r>
            <a:rPr lang="sl-SI" sz="800" b="0" i="0" kern="1200" dirty="0"/>
            <a:t>Recenzent je lahko zamenjan če:</a:t>
          </a:r>
        </a:p>
        <a:p>
          <a:pPr marL="0" lvl="0" indent="0" algn="just" defTabSz="622300">
            <a:lnSpc>
              <a:spcPct val="90000"/>
            </a:lnSpc>
            <a:spcBef>
              <a:spcPct val="0"/>
            </a:spcBef>
            <a:spcAft>
              <a:spcPct val="35000"/>
            </a:spcAft>
            <a:buNone/>
          </a:pPr>
          <a:r>
            <a:rPr lang="sl-SI" sz="800" b="0" i="0" kern="1200" dirty="0"/>
            <a:t>-  to sam zahteva (v primeru nasprotja interesov, če predmet ocenjevanja ni z njegovega raziskovalnega področja ali zaradi drugih nepredvidenih okoliščin),</a:t>
          </a:r>
        </a:p>
        <a:p>
          <a:pPr marL="0" lvl="0" indent="0" algn="just" defTabSz="622300">
            <a:lnSpc>
              <a:spcPct val="90000"/>
            </a:lnSpc>
            <a:spcBef>
              <a:spcPct val="0"/>
            </a:spcBef>
            <a:spcAft>
              <a:spcPct val="35000"/>
            </a:spcAft>
            <a:buNone/>
          </a:pPr>
          <a:r>
            <a:rPr lang="sl-SI" sz="800" b="0" i="0" kern="1200" dirty="0"/>
            <a:t>- pri svojem delu ne ravna po splošnih aktih ARIS ali ne izvaja prevzetih nalog,</a:t>
          </a:r>
        </a:p>
        <a:p>
          <a:pPr marL="0" lvl="0" indent="0" algn="just" defTabSz="622300">
            <a:lnSpc>
              <a:spcPct val="90000"/>
            </a:lnSpc>
            <a:spcBef>
              <a:spcPct val="0"/>
            </a:spcBef>
            <a:spcAft>
              <a:spcPct val="35000"/>
            </a:spcAft>
            <a:buNone/>
          </a:pPr>
          <a:r>
            <a:rPr lang="sl-SI" sz="800" b="0" i="0" kern="1200" dirty="0"/>
            <a:t>- se med postopkom ocenjevanja ugotovi, da izbira recenzenta glede na predmet ocenjevanja ni bila ustrezna.</a:t>
          </a:r>
        </a:p>
      </dsp:txBody>
      <dsp:txXfrm>
        <a:off x="8903335" y="4145741"/>
        <a:ext cx="3359510" cy="1898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6608E-542F-476A-AE8B-060636A963CD}">
      <dsp:nvSpPr>
        <dsp:cNvPr id="0" name=""/>
        <dsp:cNvSpPr/>
      </dsp:nvSpPr>
      <dsp:spPr>
        <a:xfrm>
          <a:off x="3707413" y="1000234"/>
          <a:ext cx="768015" cy="91440"/>
        </a:xfrm>
        <a:custGeom>
          <a:avLst/>
          <a:gdLst/>
          <a:ahLst/>
          <a:cxnLst/>
          <a:rect l="0" t="0" r="0" b="0"/>
          <a:pathLst>
            <a:path>
              <a:moveTo>
                <a:pt x="0" y="45720"/>
              </a:moveTo>
              <a:lnTo>
                <a:pt x="76801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4071455" y="1041957"/>
        <a:ext cx="39930" cy="7993"/>
      </dsp:txXfrm>
    </dsp:sp>
    <dsp:sp modelId="{1B77EA7C-45CE-464D-8D58-F16721FF1C2C}">
      <dsp:nvSpPr>
        <dsp:cNvPr id="0" name=""/>
        <dsp:cNvSpPr/>
      </dsp:nvSpPr>
      <dsp:spPr>
        <a:xfrm>
          <a:off x="236971" y="4281"/>
          <a:ext cx="3472242" cy="2083345"/>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r>
            <a:rPr lang="sl-SI" sz="1400" kern="1200" dirty="0">
              <a:solidFill>
                <a:schemeClr val="tx1"/>
              </a:solidFill>
            </a:rPr>
            <a:t>IZDELAVA INDIVIDUALNEGA POROČILA S STRANI RECENZENTOV</a:t>
          </a:r>
        </a:p>
        <a:p>
          <a:pPr marL="0" lvl="0" indent="0" algn="just" defTabSz="622300">
            <a:lnSpc>
              <a:spcPct val="90000"/>
            </a:lnSpc>
            <a:spcBef>
              <a:spcPct val="0"/>
            </a:spcBef>
            <a:spcAft>
              <a:spcPct val="35000"/>
            </a:spcAft>
            <a:buNone/>
          </a:pPr>
          <a:r>
            <a:rPr lang="sl-SI" sz="800" kern="1200" dirty="0">
              <a:solidFill>
                <a:schemeClr val="bg1"/>
              </a:solidFill>
            </a:rPr>
            <a:t>Recenzenti v postopku ocenjevanja izdelajo individualno poročilo  (izpolnijo ocenjevalne obrazce, ki vsebujejo številčne ocene in opisne ocene po posameznih kriterijih).</a:t>
          </a:r>
        </a:p>
      </dsp:txBody>
      <dsp:txXfrm>
        <a:off x="338672" y="105982"/>
        <a:ext cx="3268840" cy="1879943"/>
      </dsp:txXfrm>
    </dsp:sp>
    <dsp:sp modelId="{B852C1C5-8BFE-45B8-BD27-13BE8E7AC1E1}">
      <dsp:nvSpPr>
        <dsp:cNvPr id="0" name=""/>
        <dsp:cNvSpPr/>
      </dsp:nvSpPr>
      <dsp:spPr>
        <a:xfrm>
          <a:off x="7978271" y="1000234"/>
          <a:ext cx="768015" cy="91440"/>
        </a:xfrm>
        <a:custGeom>
          <a:avLst/>
          <a:gdLst/>
          <a:ahLst/>
          <a:cxnLst/>
          <a:rect l="0" t="0" r="0" b="0"/>
          <a:pathLst>
            <a:path>
              <a:moveTo>
                <a:pt x="0" y="45720"/>
              </a:moveTo>
              <a:lnTo>
                <a:pt x="76801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8342313" y="1041957"/>
        <a:ext cx="39930" cy="7993"/>
      </dsp:txXfrm>
    </dsp:sp>
    <dsp:sp modelId="{A649C521-1474-4C78-97FD-E40D751C6875}">
      <dsp:nvSpPr>
        <dsp:cNvPr id="0" name=""/>
        <dsp:cNvSpPr/>
      </dsp:nvSpPr>
      <dsp:spPr>
        <a:xfrm>
          <a:off x="4507828" y="4281"/>
          <a:ext cx="3472242" cy="20833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kern="1200" dirty="0"/>
            <a:t>OBLIKOVANJE ZDRUŽENEGA DELOVNEGA POROČILA</a:t>
          </a:r>
        </a:p>
        <a:p>
          <a:pPr marL="0" lvl="0" indent="0" algn="just" defTabSz="622300">
            <a:lnSpc>
              <a:spcPct val="90000"/>
            </a:lnSpc>
            <a:spcBef>
              <a:spcPct val="0"/>
            </a:spcBef>
            <a:spcAft>
              <a:spcPct val="35000"/>
            </a:spcAft>
            <a:buNone/>
          </a:pPr>
          <a:r>
            <a:rPr lang="sl-SI" sz="800" kern="1200" dirty="0">
              <a:solidFill>
                <a:schemeClr val="tx1"/>
              </a:solidFill>
            </a:rPr>
            <a:t>Individualna poročila recenzentov združi  informacijskem sistem v združeno delovno poročilo, do katerega imajo recenzenti dostop.</a:t>
          </a:r>
        </a:p>
        <a:p>
          <a:pPr marL="0" lvl="0" indent="0" algn="just" defTabSz="622300">
            <a:lnSpc>
              <a:spcPct val="90000"/>
            </a:lnSpc>
            <a:spcBef>
              <a:spcPct val="0"/>
            </a:spcBef>
            <a:spcAft>
              <a:spcPct val="35000"/>
            </a:spcAft>
            <a:buNone/>
          </a:pPr>
          <a:r>
            <a:rPr lang="sl-SI" sz="1000" kern="1200" dirty="0"/>
            <a:t> </a:t>
          </a:r>
        </a:p>
      </dsp:txBody>
      <dsp:txXfrm>
        <a:off x="4609529" y="105982"/>
        <a:ext cx="3268840" cy="1879943"/>
      </dsp:txXfrm>
    </dsp:sp>
    <dsp:sp modelId="{4C8901E9-3ACB-43DA-9FEA-1243DCB7111A}">
      <dsp:nvSpPr>
        <dsp:cNvPr id="0" name=""/>
        <dsp:cNvSpPr/>
      </dsp:nvSpPr>
      <dsp:spPr>
        <a:xfrm>
          <a:off x="1973092" y="2085826"/>
          <a:ext cx="8541715" cy="793005"/>
        </a:xfrm>
        <a:custGeom>
          <a:avLst/>
          <a:gdLst/>
          <a:ahLst/>
          <a:cxnLst/>
          <a:rect l="0" t="0" r="0" b="0"/>
          <a:pathLst>
            <a:path>
              <a:moveTo>
                <a:pt x="8541715" y="0"/>
              </a:moveTo>
              <a:lnTo>
                <a:pt x="8541715" y="413602"/>
              </a:lnTo>
              <a:lnTo>
                <a:pt x="0" y="413602"/>
              </a:lnTo>
              <a:lnTo>
                <a:pt x="0" y="79300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6029416" y="2478332"/>
        <a:ext cx="429066" cy="7993"/>
      </dsp:txXfrm>
    </dsp:sp>
    <dsp:sp modelId="{E65523EE-DEA6-407A-B0C3-7EA56CCE3D4F}">
      <dsp:nvSpPr>
        <dsp:cNvPr id="0" name=""/>
        <dsp:cNvSpPr/>
      </dsp:nvSpPr>
      <dsp:spPr>
        <a:xfrm>
          <a:off x="8778686" y="4281"/>
          <a:ext cx="3472242" cy="20833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kern="1200" dirty="0"/>
            <a:t>UREDITEV ZDRUŽENEGA DELOVNEGA POROČILA IN USKLADITEV SKUPNE OCENE</a:t>
          </a:r>
        </a:p>
        <a:p>
          <a:pPr marL="0" lvl="0" indent="0" algn="just" defTabSz="622300">
            <a:lnSpc>
              <a:spcPct val="90000"/>
            </a:lnSpc>
            <a:spcBef>
              <a:spcPct val="0"/>
            </a:spcBef>
            <a:spcAft>
              <a:spcPct val="35000"/>
            </a:spcAft>
            <a:buNone/>
          </a:pPr>
          <a:r>
            <a:rPr lang="sl-SI" sz="800" kern="1200" dirty="0">
              <a:solidFill>
                <a:schemeClr val="tx1"/>
              </a:solidFill>
            </a:rPr>
            <a:t>Recenzent – poročevalec slogovno in vsebinsko uredi združeno delovno poročilo ter uskladi skupno oceno za vsak kriterij.</a:t>
          </a:r>
        </a:p>
      </dsp:txBody>
      <dsp:txXfrm>
        <a:off x="8880387" y="105982"/>
        <a:ext cx="3268840" cy="1879943"/>
      </dsp:txXfrm>
    </dsp:sp>
    <dsp:sp modelId="{4F8B2E2E-6004-4C93-BE28-B31F16A03C35}">
      <dsp:nvSpPr>
        <dsp:cNvPr id="0" name=""/>
        <dsp:cNvSpPr/>
      </dsp:nvSpPr>
      <dsp:spPr>
        <a:xfrm>
          <a:off x="3707413" y="3882195"/>
          <a:ext cx="768015" cy="91440"/>
        </a:xfrm>
        <a:custGeom>
          <a:avLst/>
          <a:gdLst/>
          <a:ahLst/>
          <a:cxnLst/>
          <a:rect l="0" t="0" r="0" b="0"/>
          <a:pathLst>
            <a:path>
              <a:moveTo>
                <a:pt x="0" y="45720"/>
              </a:moveTo>
              <a:lnTo>
                <a:pt x="76801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4071455" y="3923918"/>
        <a:ext cx="39930" cy="7993"/>
      </dsp:txXfrm>
    </dsp:sp>
    <dsp:sp modelId="{8A54CEC7-BB15-4AE5-8026-0756F766F50D}">
      <dsp:nvSpPr>
        <dsp:cNvPr id="0" name=""/>
        <dsp:cNvSpPr/>
      </dsp:nvSpPr>
      <dsp:spPr>
        <a:xfrm>
          <a:off x="236971" y="2911232"/>
          <a:ext cx="3472242" cy="2033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just" defTabSz="400050">
            <a:lnSpc>
              <a:spcPct val="90000"/>
            </a:lnSpc>
            <a:spcBef>
              <a:spcPct val="0"/>
            </a:spcBef>
            <a:spcAft>
              <a:spcPct val="35000"/>
            </a:spcAft>
            <a:buNone/>
          </a:pPr>
          <a:endParaRPr lang="sl-SI" sz="900" kern="1200" dirty="0"/>
        </a:p>
        <a:p>
          <a:pPr marL="0" lvl="0" indent="0" algn="ctr" defTabSz="400050">
            <a:lnSpc>
              <a:spcPct val="90000"/>
            </a:lnSpc>
            <a:spcBef>
              <a:spcPct val="0"/>
            </a:spcBef>
            <a:spcAft>
              <a:spcPct val="35000"/>
            </a:spcAft>
            <a:buNone/>
          </a:pPr>
          <a:r>
            <a:rPr lang="sl-SI" sz="1400" kern="1200" dirty="0"/>
            <a:t>USKLAJENO IN POSAMIČNO POROČILO</a:t>
          </a:r>
        </a:p>
        <a:p>
          <a:pPr marL="0" lvl="0" indent="0" algn="just" defTabSz="400050">
            <a:lnSpc>
              <a:spcPct val="90000"/>
            </a:lnSpc>
            <a:spcBef>
              <a:spcPct val="0"/>
            </a:spcBef>
            <a:spcAft>
              <a:spcPct val="35000"/>
            </a:spcAft>
            <a:buNone/>
          </a:pPr>
          <a:r>
            <a:rPr lang="sl-SI" sz="800" kern="1200" dirty="0">
              <a:solidFill>
                <a:schemeClr val="tx1"/>
              </a:solidFill>
            </a:rPr>
            <a:t>Če recenzenti dosežejo soglasje, podpišejo združeno delovno poročilo, ki tako postane usklajeno poročilo (poročilo se šteje za usklajeno, če soglasje dosežeta najmanj dva recenzenta). Če prijavo ocenjujeta dva recenzenta in se ne uskladita, ZEP za raziskovalne projekte določi tretjega recenzenta. </a:t>
          </a:r>
        </a:p>
        <a:p>
          <a:pPr marL="0" lvl="0" indent="0" algn="just" defTabSz="400050">
            <a:lnSpc>
              <a:spcPct val="90000"/>
            </a:lnSpc>
            <a:spcBef>
              <a:spcPct val="0"/>
            </a:spcBef>
            <a:spcAft>
              <a:spcPct val="35000"/>
            </a:spcAft>
            <a:buNone/>
          </a:pPr>
          <a:r>
            <a:rPr lang="sl-SI" sz="800" kern="1200" dirty="0">
              <a:solidFill>
                <a:schemeClr val="tx1"/>
              </a:solidFill>
            </a:rPr>
            <a:t>Če se recenzenti ne uskladijo, se v nadaljnjem postopku obravnavajo posamična poročila recenzentov.</a:t>
          </a:r>
        </a:p>
        <a:p>
          <a:pPr marL="0" lvl="0" indent="0" algn="just" defTabSz="400050">
            <a:lnSpc>
              <a:spcPct val="90000"/>
            </a:lnSpc>
            <a:spcBef>
              <a:spcPct val="0"/>
            </a:spcBef>
            <a:spcAft>
              <a:spcPct val="35000"/>
            </a:spcAft>
            <a:buNone/>
          </a:pPr>
          <a:r>
            <a:rPr lang="sl-SI" sz="800" kern="1200" dirty="0">
              <a:solidFill>
                <a:schemeClr val="tx1"/>
              </a:solidFill>
            </a:rPr>
            <a:t>ARIS posreduje prijaviteljem usklajena oziroma posamična poročila recenzentov (če so neusklajena), na katera lahko podajo odziv.</a:t>
          </a:r>
        </a:p>
        <a:p>
          <a:pPr marL="0" lvl="0" indent="0" algn="just" defTabSz="400050">
            <a:lnSpc>
              <a:spcPct val="90000"/>
            </a:lnSpc>
            <a:spcBef>
              <a:spcPct val="0"/>
            </a:spcBef>
            <a:spcAft>
              <a:spcPct val="35000"/>
            </a:spcAft>
            <a:buNone/>
          </a:pPr>
          <a:endParaRPr lang="sl-SI" sz="800" kern="1200" dirty="0">
            <a:solidFill>
              <a:schemeClr val="tx1"/>
            </a:solidFill>
          </a:endParaRPr>
        </a:p>
        <a:p>
          <a:pPr marL="0" lvl="0" indent="0" algn="just" defTabSz="400050">
            <a:lnSpc>
              <a:spcPct val="90000"/>
            </a:lnSpc>
            <a:spcBef>
              <a:spcPct val="0"/>
            </a:spcBef>
            <a:spcAft>
              <a:spcPct val="35000"/>
            </a:spcAft>
            <a:buNone/>
          </a:pPr>
          <a:endParaRPr lang="sl-SI" sz="900" kern="1200" dirty="0"/>
        </a:p>
        <a:p>
          <a:pPr marL="0" lvl="0" indent="0" algn="just" defTabSz="400050">
            <a:lnSpc>
              <a:spcPct val="90000"/>
            </a:lnSpc>
            <a:spcBef>
              <a:spcPct val="0"/>
            </a:spcBef>
            <a:spcAft>
              <a:spcPct val="35000"/>
            </a:spcAft>
            <a:buNone/>
          </a:pPr>
          <a:endParaRPr lang="sl-SI" sz="900" kern="1200" dirty="0"/>
        </a:p>
        <a:p>
          <a:pPr marL="0" lvl="0" indent="0" algn="just" defTabSz="400050">
            <a:lnSpc>
              <a:spcPct val="90000"/>
            </a:lnSpc>
            <a:spcBef>
              <a:spcPct val="0"/>
            </a:spcBef>
            <a:spcAft>
              <a:spcPct val="35000"/>
            </a:spcAft>
            <a:buNone/>
          </a:pPr>
          <a:endParaRPr lang="sl-SI" sz="900" kern="1200" dirty="0"/>
        </a:p>
      </dsp:txBody>
      <dsp:txXfrm>
        <a:off x="336232" y="3010493"/>
        <a:ext cx="3273720" cy="1834843"/>
      </dsp:txXfrm>
    </dsp:sp>
    <dsp:sp modelId="{A642ABA8-CF4A-4D11-9C2A-DE3CE82CE854}">
      <dsp:nvSpPr>
        <dsp:cNvPr id="0" name=""/>
        <dsp:cNvSpPr/>
      </dsp:nvSpPr>
      <dsp:spPr>
        <a:xfrm>
          <a:off x="7978271" y="3882195"/>
          <a:ext cx="768015" cy="91440"/>
        </a:xfrm>
        <a:custGeom>
          <a:avLst/>
          <a:gdLst/>
          <a:ahLst/>
          <a:cxnLst/>
          <a:rect l="0" t="0" r="0" b="0"/>
          <a:pathLst>
            <a:path>
              <a:moveTo>
                <a:pt x="0" y="45720"/>
              </a:moveTo>
              <a:lnTo>
                <a:pt x="76801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8342313" y="3923918"/>
        <a:ext cx="39930" cy="7993"/>
      </dsp:txXfrm>
    </dsp:sp>
    <dsp:sp modelId="{5FF07813-8E67-4BEC-A0DE-594002D2DF63}">
      <dsp:nvSpPr>
        <dsp:cNvPr id="0" name=""/>
        <dsp:cNvSpPr/>
      </dsp:nvSpPr>
      <dsp:spPr>
        <a:xfrm>
          <a:off x="4507828" y="2886242"/>
          <a:ext cx="3472242" cy="20833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sl-SI" sz="1400" kern="1200" dirty="0"/>
        </a:p>
        <a:p>
          <a:pPr marL="0" lvl="0" indent="0" algn="ctr" defTabSz="622300">
            <a:lnSpc>
              <a:spcPct val="90000"/>
            </a:lnSpc>
            <a:spcBef>
              <a:spcPct val="0"/>
            </a:spcBef>
            <a:spcAft>
              <a:spcPct val="35000"/>
            </a:spcAft>
            <a:buNone/>
          </a:pPr>
          <a:r>
            <a:rPr lang="sl-SI" sz="1400" kern="1200" dirty="0"/>
            <a:t>STROKOVNI NADZOR OCENJEVANJA S STRANI ZNANSTVENIH UREDNIKOV</a:t>
          </a:r>
          <a:endParaRPr lang="sl-SI" sz="800" kern="1200" dirty="0">
            <a:solidFill>
              <a:schemeClr val="tx1"/>
            </a:solidFill>
          </a:endParaRPr>
        </a:p>
        <a:p>
          <a:pPr marL="0" lvl="0" indent="0" algn="just" defTabSz="622300">
            <a:lnSpc>
              <a:spcPct val="90000"/>
            </a:lnSpc>
            <a:spcBef>
              <a:spcPct val="0"/>
            </a:spcBef>
            <a:spcAft>
              <a:spcPct val="35000"/>
            </a:spcAft>
            <a:buNone/>
          </a:pPr>
          <a:r>
            <a:rPr lang="sl-SI" sz="800" kern="1200" dirty="0">
              <a:solidFill>
                <a:schemeClr val="tx1"/>
              </a:solidFill>
            </a:rPr>
            <a:t>Se izvede pred posedovanjem usklajenih ali posamičnih poročil v odziv prijaviteljem v primeru, ko prijave ocenjujejo tuji recenzenti.</a:t>
          </a:r>
        </a:p>
        <a:p>
          <a:pPr marL="0" lvl="0" indent="0" algn="just" defTabSz="622300">
            <a:lnSpc>
              <a:spcPct val="90000"/>
            </a:lnSpc>
            <a:spcBef>
              <a:spcPct val="0"/>
            </a:spcBef>
            <a:spcAft>
              <a:spcPct val="35000"/>
            </a:spcAft>
            <a:buNone/>
          </a:pPr>
          <a:r>
            <a:rPr lang="sl-SI" sz="800" kern="1200" dirty="0">
              <a:solidFill>
                <a:schemeClr val="tx1"/>
              </a:solidFill>
            </a:rPr>
            <a:t>Znanstveni uredniki so imenovani za posamezen razpis s strani ZSA na predlog ZEP. </a:t>
          </a:r>
        </a:p>
        <a:p>
          <a:pPr marL="0" lvl="0" indent="0" algn="just" defTabSz="622300">
            <a:lnSpc>
              <a:spcPct val="90000"/>
            </a:lnSpc>
            <a:spcBef>
              <a:spcPct val="0"/>
            </a:spcBef>
            <a:spcAft>
              <a:spcPct val="35000"/>
            </a:spcAft>
            <a:buNone/>
          </a:pPr>
          <a:r>
            <a:rPr lang="sl-SI" sz="800" kern="1200" dirty="0">
              <a:solidFill>
                <a:schemeClr val="tx1"/>
              </a:solidFill>
            </a:rPr>
            <a:t>Znanstveni uredniki po zaključku razpisa opravijo nadzor nad ocenjevanjem tudi s pregledom odzivov prijaviteljev na usklajena poročila recenzentov, o čemer pripravijo poročilo o ugotovitvah za ZSA. </a:t>
          </a:r>
        </a:p>
      </dsp:txBody>
      <dsp:txXfrm>
        <a:off x="4609529" y="2987943"/>
        <a:ext cx="3268840" cy="1879943"/>
      </dsp:txXfrm>
    </dsp:sp>
    <dsp:sp modelId="{78947036-D5C0-4DD6-9CA6-B9CE4531815C}">
      <dsp:nvSpPr>
        <dsp:cNvPr id="0" name=""/>
        <dsp:cNvSpPr/>
      </dsp:nvSpPr>
      <dsp:spPr>
        <a:xfrm>
          <a:off x="1973092" y="4967787"/>
          <a:ext cx="8541715" cy="768015"/>
        </a:xfrm>
        <a:custGeom>
          <a:avLst/>
          <a:gdLst/>
          <a:ahLst/>
          <a:cxnLst/>
          <a:rect l="0" t="0" r="0" b="0"/>
          <a:pathLst>
            <a:path>
              <a:moveTo>
                <a:pt x="8541715" y="0"/>
              </a:moveTo>
              <a:lnTo>
                <a:pt x="8541715" y="401107"/>
              </a:lnTo>
              <a:lnTo>
                <a:pt x="0" y="401107"/>
              </a:lnTo>
              <a:lnTo>
                <a:pt x="0" y="76801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6029475" y="5347798"/>
        <a:ext cx="428948" cy="7993"/>
      </dsp:txXfrm>
    </dsp:sp>
    <dsp:sp modelId="{78FB079C-D7CB-4E44-A4EB-DC4B8BF3139F}">
      <dsp:nvSpPr>
        <dsp:cNvPr id="0" name=""/>
        <dsp:cNvSpPr/>
      </dsp:nvSpPr>
      <dsp:spPr>
        <a:xfrm>
          <a:off x="8778686" y="2886242"/>
          <a:ext cx="3472242" cy="20833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kern="1200" dirty="0"/>
            <a:t>DELOVNA VERZIJA DOKUMENTA</a:t>
          </a:r>
        </a:p>
        <a:p>
          <a:pPr marL="0" lvl="0" indent="0" algn="just" defTabSz="622300">
            <a:lnSpc>
              <a:spcPct val="90000"/>
            </a:lnSpc>
            <a:spcBef>
              <a:spcPct val="0"/>
            </a:spcBef>
            <a:spcAft>
              <a:spcPct val="35000"/>
            </a:spcAft>
            <a:buNone/>
          </a:pPr>
          <a:endParaRPr lang="sl-SI" sz="1000" kern="1200" dirty="0"/>
        </a:p>
        <a:p>
          <a:pPr marL="0" lvl="0" indent="0" algn="just" defTabSz="622300">
            <a:lnSpc>
              <a:spcPct val="90000"/>
            </a:lnSpc>
            <a:spcBef>
              <a:spcPct val="0"/>
            </a:spcBef>
            <a:spcAft>
              <a:spcPct val="35000"/>
            </a:spcAft>
            <a:buNone/>
          </a:pPr>
          <a:r>
            <a:rPr lang="sl-SI" sz="800" kern="1200" dirty="0">
              <a:solidFill>
                <a:schemeClr val="tx1"/>
              </a:solidFill>
            </a:rPr>
            <a:t>Po potrditvi usklajene ocene posamične ocene recenzentov pridobijo status dokumenta »delovna verzija« in niso predmet obravnave v nadaljevanju postopka izbora, niti niso predmet ugovornih postopkov ali sodnih postopkov.</a:t>
          </a:r>
        </a:p>
        <a:p>
          <a:pPr marL="0" lvl="0" indent="0" algn="just" defTabSz="622300">
            <a:lnSpc>
              <a:spcPct val="90000"/>
            </a:lnSpc>
            <a:spcBef>
              <a:spcPct val="0"/>
            </a:spcBef>
            <a:spcAft>
              <a:spcPct val="35000"/>
            </a:spcAft>
            <a:buNone/>
          </a:pPr>
          <a:endParaRPr lang="sl-SI" sz="1000" kern="1200" dirty="0"/>
        </a:p>
        <a:p>
          <a:pPr marL="0" lvl="0" indent="0" algn="ctr" defTabSz="622300">
            <a:lnSpc>
              <a:spcPct val="90000"/>
            </a:lnSpc>
            <a:spcBef>
              <a:spcPct val="0"/>
            </a:spcBef>
            <a:spcAft>
              <a:spcPct val="35000"/>
            </a:spcAft>
            <a:buNone/>
          </a:pPr>
          <a:endParaRPr lang="sl-SI" sz="900" kern="1200" dirty="0">
            <a:solidFill>
              <a:srgbClr val="FF0000"/>
            </a:solidFill>
          </a:endParaRPr>
        </a:p>
      </dsp:txBody>
      <dsp:txXfrm>
        <a:off x="8880387" y="2987943"/>
        <a:ext cx="3268840" cy="1879943"/>
      </dsp:txXfrm>
    </dsp:sp>
    <dsp:sp modelId="{58E8D31F-E15B-4DEF-AF7B-0BCA30352280}">
      <dsp:nvSpPr>
        <dsp:cNvPr id="0" name=""/>
        <dsp:cNvSpPr/>
      </dsp:nvSpPr>
      <dsp:spPr>
        <a:xfrm>
          <a:off x="3707413" y="6764155"/>
          <a:ext cx="768015" cy="91440"/>
        </a:xfrm>
        <a:custGeom>
          <a:avLst/>
          <a:gdLst/>
          <a:ahLst/>
          <a:cxnLst/>
          <a:rect l="0" t="0" r="0" b="0"/>
          <a:pathLst>
            <a:path>
              <a:moveTo>
                <a:pt x="0" y="45720"/>
              </a:moveTo>
              <a:lnTo>
                <a:pt x="76801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a:p>
      </dsp:txBody>
      <dsp:txXfrm>
        <a:off x="4071455" y="6805878"/>
        <a:ext cx="39930" cy="7993"/>
      </dsp:txXfrm>
    </dsp:sp>
    <dsp:sp modelId="{C86FC9C3-0142-4038-8182-74E427CD28B2}">
      <dsp:nvSpPr>
        <dsp:cNvPr id="0" name=""/>
        <dsp:cNvSpPr/>
      </dsp:nvSpPr>
      <dsp:spPr>
        <a:xfrm>
          <a:off x="236971" y="5768203"/>
          <a:ext cx="3472242" cy="20833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kern="1200" dirty="0"/>
            <a:t>SESTAVA PREDLOGA PREDNOSTNEGA SEZNAMA PRIJAV</a:t>
          </a:r>
        </a:p>
        <a:p>
          <a:pPr marL="0" lvl="0" indent="0" algn="just" defTabSz="622300">
            <a:lnSpc>
              <a:spcPct val="90000"/>
            </a:lnSpc>
            <a:spcBef>
              <a:spcPct val="0"/>
            </a:spcBef>
            <a:spcAft>
              <a:spcPct val="35000"/>
            </a:spcAft>
            <a:buNone/>
          </a:pPr>
          <a:r>
            <a:rPr lang="sl-SI" sz="800" kern="1200" dirty="0">
              <a:solidFill>
                <a:schemeClr val="tx1"/>
              </a:solidFill>
            </a:rPr>
            <a:t>ZEP sestavi prednostni seznam prijav glede na </a:t>
          </a:r>
          <a:r>
            <a:rPr lang="sl-SI" sz="800" kern="1200" dirty="0" err="1">
              <a:solidFill>
                <a:schemeClr val="tx1"/>
              </a:solidFill>
            </a:rPr>
            <a:t>evalvacijski</a:t>
          </a:r>
          <a:r>
            <a:rPr lang="sl-SI" sz="800" kern="1200" dirty="0">
              <a:solidFill>
                <a:schemeClr val="tx1"/>
              </a:solidFill>
            </a:rPr>
            <a:t> rezultat, vključno s predlogom višine dodeljenih finančnih sredstev.</a:t>
          </a:r>
        </a:p>
      </dsp:txBody>
      <dsp:txXfrm>
        <a:off x="338672" y="5869904"/>
        <a:ext cx="3268840" cy="1879943"/>
      </dsp:txXfrm>
    </dsp:sp>
    <dsp:sp modelId="{3C2792A5-5BAE-4D0C-85F8-1E8407B77685}">
      <dsp:nvSpPr>
        <dsp:cNvPr id="0" name=""/>
        <dsp:cNvSpPr/>
      </dsp:nvSpPr>
      <dsp:spPr>
        <a:xfrm>
          <a:off x="4507828" y="5768203"/>
          <a:ext cx="3472242" cy="2083345"/>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kern="1200" dirty="0">
              <a:solidFill>
                <a:schemeClr val="tx1"/>
              </a:solidFill>
            </a:rPr>
            <a:t>SPREJEM PREDLOGA SKLEPA O IZBORU PRIJAV S STRANI ZSA </a:t>
          </a:r>
        </a:p>
        <a:p>
          <a:pPr marL="0" lvl="0" indent="0" algn="ctr" defTabSz="622300">
            <a:lnSpc>
              <a:spcPct val="90000"/>
            </a:lnSpc>
            <a:spcBef>
              <a:spcPct val="0"/>
            </a:spcBef>
            <a:spcAft>
              <a:spcPct val="35000"/>
            </a:spcAft>
            <a:buNone/>
          </a:pPr>
          <a:r>
            <a:rPr lang="sl-SI" sz="1400" kern="1200" dirty="0">
              <a:solidFill>
                <a:schemeClr val="tx1"/>
              </a:solidFill>
            </a:rPr>
            <a:t>IN </a:t>
          </a:r>
        </a:p>
        <a:p>
          <a:pPr marL="0" lvl="0" indent="0" algn="ctr" defTabSz="622300">
            <a:lnSpc>
              <a:spcPct val="90000"/>
            </a:lnSpc>
            <a:spcBef>
              <a:spcPct val="0"/>
            </a:spcBef>
            <a:spcAft>
              <a:spcPct val="35000"/>
            </a:spcAft>
            <a:buNone/>
          </a:pPr>
          <a:r>
            <a:rPr lang="sl-SI" sz="1400" kern="1200" dirty="0">
              <a:solidFill>
                <a:schemeClr val="tx1"/>
              </a:solidFill>
            </a:rPr>
            <a:t>SPREJEM SKLEPA O IZBORU PRIJAV S STRANI DIREKTORJA</a:t>
          </a:r>
        </a:p>
        <a:p>
          <a:pPr marL="0" lvl="0" indent="0" algn="just" defTabSz="622300">
            <a:lnSpc>
              <a:spcPct val="90000"/>
            </a:lnSpc>
            <a:spcBef>
              <a:spcPct val="0"/>
            </a:spcBef>
            <a:spcAft>
              <a:spcPct val="35000"/>
            </a:spcAft>
            <a:buNone/>
          </a:pPr>
          <a:r>
            <a:rPr lang="sl-SI" sz="800" kern="1200" dirty="0">
              <a:solidFill>
                <a:schemeClr val="bg1"/>
              </a:solidFill>
            </a:rPr>
            <a:t>Predlog prednostnega seznama prijav obravnava ZSA in na njegovi podlagi s sklepom sprejme predlog sklepa o izboru prijav za (so)financiranje aktivnosti znanstvenoraziskovalne dejavnosti, na tej podlagi pa direktor sprejme Sklep o izboru prijav, s katerim odloči, ali se prijava izbere ali ne izbere za (so)financiranje.</a:t>
          </a:r>
          <a:r>
            <a:rPr lang="pl-PL" sz="800" kern="1200" dirty="0">
              <a:solidFill>
                <a:schemeClr val="bg1"/>
              </a:solidFill>
            </a:rPr>
            <a:t> </a:t>
          </a:r>
          <a:endParaRPr lang="sl-SI" sz="800" kern="1200" dirty="0">
            <a:solidFill>
              <a:schemeClr val="bg1"/>
            </a:solidFill>
          </a:endParaRPr>
        </a:p>
        <a:p>
          <a:pPr marL="0" lvl="0" indent="0" algn="just" defTabSz="622300">
            <a:lnSpc>
              <a:spcPct val="90000"/>
            </a:lnSpc>
            <a:spcBef>
              <a:spcPct val="0"/>
            </a:spcBef>
            <a:spcAft>
              <a:spcPct val="35000"/>
            </a:spcAft>
            <a:buNone/>
          </a:pPr>
          <a:endParaRPr lang="sl-SI" sz="1300" kern="1200" dirty="0"/>
        </a:p>
      </dsp:txBody>
      <dsp:txXfrm>
        <a:off x="4609529" y="5869904"/>
        <a:ext cx="3268840" cy="187994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EC6C66-23DF-4CD0-9B67-D39473633521}"/>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D2B181D4-E0CD-40FC-8F43-7EBA23FC4B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F6862455-8B63-4953-9666-F79AFA775F4A}"/>
              </a:ext>
            </a:extLst>
          </p:cNvPr>
          <p:cNvSpPr>
            <a:spLocks noGrp="1"/>
          </p:cNvSpPr>
          <p:nvPr>
            <p:ph type="dt" sz="half" idx="10"/>
          </p:nvPr>
        </p:nvSpPr>
        <p:spPr/>
        <p:txBody>
          <a:bodyPr/>
          <a:lstStyle/>
          <a:p>
            <a:fld id="{2B4F4F6C-7129-4C8C-A466-B220D9224F09}" type="datetimeFigureOut">
              <a:rPr lang="sl-SI" smtClean="0"/>
              <a:t>15.03.2024</a:t>
            </a:fld>
            <a:endParaRPr lang="sl-SI"/>
          </a:p>
        </p:txBody>
      </p:sp>
      <p:sp>
        <p:nvSpPr>
          <p:cNvPr id="5" name="Označba mesta noge 4">
            <a:extLst>
              <a:ext uri="{FF2B5EF4-FFF2-40B4-BE49-F238E27FC236}">
                <a16:creationId xmlns:a16="http://schemas.microsoft.com/office/drawing/2014/main" id="{AE3F9FC7-A879-44D7-91A1-706C863A3F5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CCFBBF5D-FE16-4B62-8E61-FAEB8176C8C6}"/>
              </a:ext>
            </a:extLst>
          </p:cNvPr>
          <p:cNvSpPr>
            <a:spLocks noGrp="1"/>
          </p:cNvSpPr>
          <p:nvPr>
            <p:ph type="sldNum" sz="quarter" idx="12"/>
          </p:nvPr>
        </p:nvSpPr>
        <p:spPr/>
        <p:txBody>
          <a:bodyPr/>
          <a:lstStyle/>
          <a:p>
            <a:fld id="{7B78497F-DC7B-403E-8A32-D2E41A4E5D72}" type="slidenum">
              <a:rPr lang="sl-SI" smtClean="0"/>
              <a:t>‹#›</a:t>
            </a:fld>
            <a:endParaRPr lang="sl-SI"/>
          </a:p>
        </p:txBody>
      </p:sp>
    </p:spTree>
    <p:extLst>
      <p:ext uri="{BB962C8B-B14F-4D97-AF65-F5344CB8AC3E}">
        <p14:creationId xmlns:p14="http://schemas.microsoft.com/office/powerpoint/2010/main" val="505648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321E819-028F-4292-ADF7-29AEC24AD60B}"/>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962F0F44-4A7C-4ED1-898A-0609B9F88363}"/>
              </a:ext>
            </a:extLst>
          </p:cNvPr>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DB34A06-BF6F-4C52-9D03-0D738E4DF510}"/>
              </a:ext>
            </a:extLst>
          </p:cNvPr>
          <p:cNvSpPr>
            <a:spLocks noGrp="1"/>
          </p:cNvSpPr>
          <p:nvPr>
            <p:ph type="dt" sz="half" idx="10"/>
          </p:nvPr>
        </p:nvSpPr>
        <p:spPr/>
        <p:txBody>
          <a:bodyPr/>
          <a:lstStyle/>
          <a:p>
            <a:fld id="{2B4F4F6C-7129-4C8C-A466-B220D9224F09}" type="datetimeFigureOut">
              <a:rPr lang="sl-SI" smtClean="0"/>
              <a:t>15.03.2024</a:t>
            </a:fld>
            <a:endParaRPr lang="sl-SI"/>
          </a:p>
        </p:txBody>
      </p:sp>
      <p:sp>
        <p:nvSpPr>
          <p:cNvPr id="5" name="Označba mesta noge 4">
            <a:extLst>
              <a:ext uri="{FF2B5EF4-FFF2-40B4-BE49-F238E27FC236}">
                <a16:creationId xmlns:a16="http://schemas.microsoft.com/office/drawing/2014/main" id="{5CBD3FD7-87DC-46B9-9A7E-8C5836FEFDA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CCB2B65-9900-4AD4-A229-04F5AE094F53}"/>
              </a:ext>
            </a:extLst>
          </p:cNvPr>
          <p:cNvSpPr>
            <a:spLocks noGrp="1"/>
          </p:cNvSpPr>
          <p:nvPr>
            <p:ph type="sldNum" sz="quarter" idx="12"/>
          </p:nvPr>
        </p:nvSpPr>
        <p:spPr/>
        <p:txBody>
          <a:bodyPr/>
          <a:lstStyle/>
          <a:p>
            <a:fld id="{7B78497F-DC7B-403E-8A32-D2E41A4E5D72}" type="slidenum">
              <a:rPr lang="sl-SI" smtClean="0"/>
              <a:t>‹#›</a:t>
            </a:fld>
            <a:endParaRPr lang="sl-SI"/>
          </a:p>
        </p:txBody>
      </p:sp>
    </p:spTree>
    <p:extLst>
      <p:ext uri="{BB962C8B-B14F-4D97-AF65-F5344CB8AC3E}">
        <p14:creationId xmlns:p14="http://schemas.microsoft.com/office/powerpoint/2010/main" val="77547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4B54B882-8D3E-46A2-9B71-3269EE72A86F}"/>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DC8FD370-04E5-4556-9D3D-F8644A939648}"/>
              </a:ext>
            </a:extLst>
          </p:cNvPr>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FFFDF66-D4CF-4729-8555-AAE36FA60ACE}"/>
              </a:ext>
            </a:extLst>
          </p:cNvPr>
          <p:cNvSpPr>
            <a:spLocks noGrp="1"/>
          </p:cNvSpPr>
          <p:nvPr>
            <p:ph type="dt" sz="half" idx="10"/>
          </p:nvPr>
        </p:nvSpPr>
        <p:spPr/>
        <p:txBody>
          <a:bodyPr/>
          <a:lstStyle/>
          <a:p>
            <a:fld id="{2B4F4F6C-7129-4C8C-A466-B220D9224F09}" type="datetimeFigureOut">
              <a:rPr lang="sl-SI" smtClean="0"/>
              <a:t>15.03.2024</a:t>
            </a:fld>
            <a:endParaRPr lang="sl-SI"/>
          </a:p>
        </p:txBody>
      </p:sp>
      <p:sp>
        <p:nvSpPr>
          <p:cNvPr id="5" name="Označba mesta noge 4">
            <a:extLst>
              <a:ext uri="{FF2B5EF4-FFF2-40B4-BE49-F238E27FC236}">
                <a16:creationId xmlns:a16="http://schemas.microsoft.com/office/drawing/2014/main" id="{564396F3-CA18-451B-A6BC-EA78C3A9EE52}"/>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AE53D7B-5877-400D-BCFA-73498AB18FB6}"/>
              </a:ext>
            </a:extLst>
          </p:cNvPr>
          <p:cNvSpPr>
            <a:spLocks noGrp="1"/>
          </p:cNvSpPr>
          <p:nvPr>
            <p:ph type="sldNum" sz="quarter" idx="12"/>
          </p:nvPr>
        </p:nvSpPr>
        <p:spPr/>
        <p:txBody>
          <a:bodyPr/>
          <a:lstStyle/>
          <a:p>
            <a:fld id="{7B78497F-DC7B-403E-8A32-D2E41A4E5D72}" type="slidenum">
              <a:rPr lang="sl-SI" smtClean="0"/>
              <a:t>‹#›</a:t>
            </a:fld>
            <a:endParaRPr lang="sl-SI"/>
          </a:p>
        </p:txBody>
      </p:sp>
    </p:spTree>
    <p:extLst>
      <p:ext uri="{BB962C8B-B14F-4D97-AF65-F5344CB8AC3E}">
        <p14:creationId xmlns:p14="http://schemas.microsoft.com/office/powerpoint/2010/main" val="3476936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408F9B-95DD-4275-A051-75A700BE6062}"/>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F724BF4D-AD44-4A8B-B6AC-005C263B347C}"/>
              </a:ext>
            </a:extLst>
          </p:cNvPr>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EEA14B7-7A8D-4AFD-AABA-7574C0A0F500}"/>
              </a:ext>
            </a:extLst>
          </p:cNvPr>
          <p:cNvSpPr>
            <a:spLocks noGrp="1"/>
          </p:cNvSpPr>
          <p:nvPr>
            <p:ph type="dt" sz="half" idx="10"/>
          </p:nvPr>
        </p:nvSpPr>
        <p:spPr/>
        <p:txBody>
          <a:bodyPr/>
          <a:lstStyle/>
          <a:p>
            <a:fld id="{2B4F4F6C-7129-4C8C-A466-B220D9224F09}" type="datetimeFigureOut">
              <a:rPr lang="sl-SI" smtClean="0"/>
              <a:t>15.03.2024</a:t>
            </a:fld>
            <a:endParaRPr lang="sl-SI"/>
          </a:p>
        </p:txBody>
      </p:sp>
      <p:sp>
        <p:nvSpPr>
          <p:cNvPr id="5" name="Označba mesta noge 4">
            <a:extLst>
              <a:ext uri="{FF2B5EF4-FFF2-40B4-BE49-F238E27FC236}">
                <a16:creationId xmlns:a16="http://schemas.microsoft.com/office/drawing/2014/main" id="{E85389FE-8B71-4B14-9FC7-C6BF07A6581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BCB3EA99-43C2-4133-AE3E-9BDE832A2447}"/>
              </a:ext>
            </a:extLst>
          </p:cNvPr>
          <p:cNvSpPr>
            <a:spLocks noGrp="1"/>
          </p:cNvSpPr>
          <p:nvPr>
            <p:ph type="sldNum" sz="quarter" idx="12"/>
          </p:nvPr>
        </p:nvSpPr>
        <p:spPr/>
        <p:txBody>
          <a:bodyPr/>
          <a:lstStyle/>
          <a:p>
            <a:fld id="{7B78497F-DC7B-403E-8A32-D2E41A4E5D72}" type="slidenum">
              <a:rPr lang="sl-SI" smtClean="0"/>
              <a:t>‹#›</a:t>
            </a:fld>
            <a:endParaRPr lang="sl-SI"/>
          </a:p>
        </p:txBody>
      </p:sp>
    </p:spTree>
    <p:extLst>
      <p:ext uri="{BB962C8B-B14F-4D97-AF65-F5344CB8AC3E}">
        <p14:creationId xmlns:p14="http://schemas.microsoft.com/office/powerpoint/2010/main" val="293517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238DA4C-45B5-48F2-81BE-00E1521E7FD4}"/>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8E3C9943-D837-4603-A536-05956AF829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a:extLst>
              <a:ext uri="{FF2B5EF4-FFF2-40B4-BE49-F238E27FC236}">
                <a16:creationId xmlns:a16="http://schemas.microsoft.com/office/drawing/2014/main" id="{F8BB0D21-38AD-4AB3-88F7-ACE06CFF678A}"/>
              </a:ext>
            </a:extLst>
          </p:cNvPr>
          <p:cNvSpPr>
            <a:spLocks noGrp="1"/>
          </p:cNvSpPr>
          <p:nvPr>
            <p:ph type="dt" sz="half" idx="10"/>
          </p:nvPr>
        </p:nvSpPr>
        <p:spPr/>
        <p:txBody>
          <a:bodyPr/>
          <a:lstStyle/>
          <a:p>
            <a:fld id="{2B4F4F6C-7129-4C8C-A466-B220D9224F09}" type="datetimeFigureOut">
              <a:rPr lang="sl-SI" smtClean="0"/>
              <a:t>15.03.2024</a:t>
            </a:fld>
            <a:endParaRPr lang="sl-SI"/>
          </a:p>
        </p:txBody>
      </p:sp>
      <p:sp>
        <p:nvSpPr>
          <p:cNvPr id="5" name="Označba mesta noge 4">
            <a:extLst>
              <a:ext uri="{FF2B5EF4-FFF2-40B4-BE49-F238E27FC236}">
                <a16:creationId xmlns:a16="http://schemas.microsoft.com/office/drawing/2014/main" id="{263F46E3-EA41-4B16-913E-E0CFE713CEF2}"/>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4544014-63C1-4BA6-B561-00A090A6B05B}"/>
              </a:ext>
            </a:extLst>
          </p:cNvPr>
          <p:cNvSpPr>
            <a:spLocks noGrp="1"/>
          </p:cNvSpPr>
          <p:nvPr>
            <p:ph type="sldNum" sz="quarter" idx="12"/>
          </p:nvPr>
        </p:nvSpPr>
        <p:spPr/>
        <p:txBody>
          <a:bodyPr/>
          <a:lstStyle/>
          <a:p>
            <a:fld id="{7B78497F-DC7B-403E-8A32-D2E41A4E5D72}" type="slidenum">
              <a:rPr lang="sl-SI" smtClean="0"/>
              <a:t>‹#›</a:t>
            </a:fld>
            <a:endParaRPr lang="sl-SI"/>
          </a:p>
        </p:txBody>
      </p:sp>
    </p:spTree>
    <p:extLst>
      <p:ext uri="{BB962C8B-B14F-4D97-AF65-F5344CB8AC3E}">
        <p14:creationId xmlns:p14="http://schemas.microsoft.com/office/powerpoint/2010/main" val="138533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245C5B0-A5B4-4A4D-BDCC-7643210BFC40}"/>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3E874AF9-0D85-4356-A2E1-A5E5FAF748FF}"/>
              </a:ext>
            </a:extLst>
          </p:cNvPr>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80FA44BD-7D31-4960-880D-9D762611BB4E}"/>
              </a:ext>
            </a:extLst>
          </p:cNvPr>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A38439BE-75B8-41EC-9633-E28333D4E678}"/>
              </a:ext>
            </a:extLst>
          </p:cNvPr>
          <p:cNvSpPr>
            <a:spLocks noGrp="1"/>
          </p:cNvSpPr>
          <p:nvPr>
            <p:ph type="dt" sz="half" idx="10"/>
          </p:nvPr>
        </p:nvSpPr>
        <p:spPr/>
        <p:txBody>
          <a:bodyPr/>
          <a:lstStyle/>
          <a:p>
            <a:fld id="{2B4F4F6C-7129-4C8C-A466-B220D9224F09}" type="datetimeFigureOut">
              <a:rPr lang="sl-SI" smtClean="0"/>
              <a:t>15.03.2024</a:t>
            </a:fld>
            <a:endParaRPr lang="sl-SI"/>
          </a:p>
        </p:txBody>
      </p:sp>
      <p:sp>
        <p:nvSpPr>
          <p:cNvPr id="6" name="Označba mesta noge 5">
            <a:extLst>
              <a:ext uri="{FF2B5EF4-FFF2-40B4-BE49-F238E27FC236}">
                <a16:creationId xmlns:a16="http://schemas.microsoft.com/office/drawing/2014/main" id="{198899D4-67F2-4CBB-8893-AEF9DD6962E2}"/>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A240B887-89C8-4971-815B-E34F734F45FB}"/>
              </a:ext>
            </a:extLst>
          </p:cNvPr>
          <p:cNvSpPr>
            <a:spLocks noGrp="1"/>
          </p:cNvSpPr>
          <p:nvPr>
            <p:ph type="sldNum" sz="quarter" idx="12"/>
          </p:nvPr>
        </p:nvSpPr>
        <p:spPr/>
        <p:txBody>
          <a:bodyPr/>
          <a:lstStyle/>
          <a:p>
            <a:fld id="{7B78497F-DC7B-403E-8A32-D2E41A4E5D72}" type="slidenum">
              <a:rPr lang="sl-SI" smtClean="0"/>
              <a:t>‹#›</a:t>
            </a:fld>
            <a:endParaRPr lang="sl-SI"/>
          </a:p>
        </p:txBody>
      </p:sp>
    </p:spTree>
    <p:extLst>
      <p:ext uri="{BB962C8B-B14F-4D97-AF65-F5344CB8AC3E}">
        <p14:creationId xmlns:p14="http://schemas.microsoft.com/office/powerpoint/2010/main" val="33684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6FCD14-5D6C-49AF-9ECB-359C7CB1E2DE}"/>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1E65E1A0-1EC4-4A72-918A-9BFF760DC5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a:extLst>
              <a:ext uri="{FF2B5EF4-FFF2-40B4-BE49-F238E27FC236}">
                <a16:creationId xmlns:a16="http://schemas.microsoft.com/office/drawing/2014/main" id="{5B440049-CF91-4E25-BF62-4BEDD95E3CA2}"/>
              </a:ext>
            </a:extLst>
          </p:cNvPr>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8BBF85CE-0B31-4C0D-954D-11D985F7D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a:extLst>
              <a:ext uri="{FF2B5EF4-FFF2-40B4-BE49-F238E27FC236}">
                <a16:creationId xmlns:a16="http://schemas.microsoft.com/office/drawing/2014/main" id="{E57C2468-38BF-43A7-ABAF-9482C6FECE00}"/>
              </a:ext>
            </a:extLst>
          </p:cNvPr>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2746A469-058D-4696-A562-28F48A9BD08D}"/>
              </a:ext>
            </a:extLst>
          </p:cNvPr>
          <p:cNvSpPr>
            <a:spLocks noGrp="1"/>
          </p:cNvSpPr>
          <p:nvPr>
            <p:ph type="dt" sz="half" idx="10"/>
          </p:nvPr>
        </p:nvSpPr>
        <p:spPr/>
        <p:txBody>
          <a:bodyPr/>
          <a:lstStyle/>
          <a:p>
            <a:fld id="{2B4F4F6C-7129-4C8C-A466-B220D9224F09}" type="datetimeFigureOut">
              <a:rPr lang="sl-SI" smtClean="0"/>
              <a:t>15.03.2024</a:t>
            </a:fld>
            <a:endParaRPr lang="sl-SI"/>
          </a:p>
        </p:txBody>
      </p:sp>
      <p:sp>
        <p:nvSpPr>
          <p:cNvPr id="8" name="Označba mesta noge 7">
            <a:extLst>
              <a:ext uri="{FF2B5EF4-FFF2-40B4-BE49-F238E27FC236}">
                <a16:creationId xmlns:a16="http://schemas.microsoft.com/office/drawing/2014/main" id="{6B1740B6-DBAB-4A5E-B8AE-A5F08D5F13DC}"/>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62BDB73F-A6DF-4E76-9F02-1A6E514ABDFF}"/>
              </a:ext>
            </a:extLst>
          </p:cNvPr>
          <p:cNvSpPr>
            <a:spLocks noGrp="1"/>
          </p:cNvSpPr>
          <p:nvPr>
            <p:ph type="sldNum" sz="quarter" idx="12"/>
          </p:nvPr>
        </p:nvSpPr>
        <p:spPr/>
        <p:txBody>
          <a:bodyPr/>
          <a:lstStyle/>
          <a:p>
            <a:fld id="{7B78497F-DC7B-403E-8A32-D2E41A4E5D72}" type="slidenum">
              <a:rPr lang="sl-SI" smtClean="0"/>
              <a:t>‹#›</a:t>
            </a:fld>
            <a:endParaRPr lang="sl-SI"/>
          </a:p>
        </p:txBody>
      </p:sp>
    </p:spTree>
    <p:extLst>
      <p:ext uri="{BB962C8B-B14F-4D97-AF65-F5344CB8AC3E}">
        <p14:creationId xmlns:p14="http://schemas.microsoft.com/office/powerpoint/2010/main" val="43585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2A4E6A-23BE-4BD2-A8F4-73C37C74BB64}"/>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B2051FE0-2BAB-47D0-A9E9-A582C3DEBB21}"/>
              </a:ext>
            </a:extLst>
          </p:cNvPr>
          <p:cNvSpPr>
            <a:spLocks noGrp="1"/>
          </p:cNvSpPr>
          <p:nvPr>
            <p:ph type="dt" sz="half" idx="10"/>
          </p:nvPr>
        </p:nvSpPr>
        <p:spPr/>
        <p:txBody>
          <a:bodyPr/>
          <a:lstStyle/>
          <a:p>
            <a:fld id="{2B4F4F6C-7129-4C8C-A466-B220D9224F09}" type="datetimeFigureOut">
              <a:rPr lang="sl-SI" smtClean="0"/>
              <a:t>15.03.2024</a:t>
            </a:fld>
            <a:endParaRPr lang="sl-SI"/>
          </a:p>
        </p:txBody>
      </p:sp>
      <p:sp>
        <p:nvSpPr>
          <p:cNvPr id="4" name="Označba mesta noge 3">
            <a:extLst>
              <a:ext uri="{FF2B5EF4-FFF2-40B4-BE49-F238E27FC236}">
                <a16:creationId xmlns:a16="http://schemas.microsoft.com/office/drawing/2014/main" id="{3E9F4E63-327F-45C5-9636-DEE0417CB9D1}"/>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E4F39270-201B-45CB-BA36-573A09CB5177}"/>
              </a:ext>
            </a:extLst>
          </p:cNvPr>
          <p:cNvSpPr>
            <a:spLocks noGrp="1"/>
          </p:cNvSpPr>
          <p:nvPr>
            <p:ph type="sldNum" sz="quarter" idx="12"/>
          </p:nvPr>
        </p:nvSpPr>
        <p:spPr/>
        <p:txBody>
          <a:bodyPr/>
          <a:lstStyle/>
          <a:p>
            <a:fld id="{7B78497F-DC7B-403E-8A32-D2E41A4E5D72}" type="slidenum">
              <a:rPr lang="sl-SI" smtClean="0"/>
              <a:t>‹#›</a:t>
            </a:fld>
            <a:endParaRPr lang="sl-SI"/>
          </a:p>
        </p:txBody>
      </p:sp>
    </p:spTree>
    <p:extLst>
      <p:ext uri="{BB962C8B-B14F-4D97-AF65-F5344CB8AC3E}">
        <p14:creationId xmlns:p14="http://schemas.microsoft.com/office/powerpoint/2010/main" val="227424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471ABE07-A800-41D7-9A38-77C91E80D2F2}"/>
              </a:ext>
            </a:extLst>
          </p:cNvPr>
          <p:cNvSpPr>
            <a:spLocks noGrp="1"/>
          </p:cNvSpPr>
          <p:nvPr>
            <p:ph type="dt" sz="half" idx="10"/>
          </p:nvPr>
        </p:nvSpPr>
        <p:spPr/>
        <p:txBody>
          <a:bodyPr/>
          <a:lstStyle/>
          <a:p>
            <a:fld id="{2B4F4F6C-7129-4C8C-A466-B220D9224F09}" type="datetimeFigureOut">
              <a:rPr lang="sl-SI" smtClean="0"/>
              <a:t>15.03.2024</a:t>
            </a:fld>
            <a:endParaRPr lang="sl-SI"/>
          </a:p>
        </p:txBody>
      </p:sp>
      <p:sp>
        <p:nvSpPr>
          <p:cNvPr id="3" name="Označba mesta noge 2">
            <a:extLst>
              <a:ext uri="{FF2B5EF4-FFF2-40B4-BE49-F238E27FC236}">
                <a16:creationId xmlns:a16="http://schemas.microsoft.com/office/drawing/2014/main" id="{BFFDE92B-E1E7-4F18-A210-FB295B800608}"/>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2AFE2539-81CF-4E1A-B456-43D07FD61C04}"/>
              </a:ext>
            </a:extLst>
          </p:cNvPr>
          <p:cNvSpPr>
            <a:spLocks noGrp="1"/>
          </p:cNvSpPr>
          <p:nvPr>
            <p:ph type="sldNum" sz="quarter" idx="12"/>
          </p:nvPr>
        </p:nvSpPr>
        <p:spPr/>
        <p:txBody>
          <a:bodyPr/>
          <a:lstStyle/>
          <a:p>
            <a:fld id="{7B78497F-DC7B-403E-8A32-D2E41A4E5D72}" type="slidenum">
              <a:rPr lang="sl-SI" smtClean="0"/>
              <a:t>‹#›</a:t>
            </a:fld>
            <a:endParaRPr lang="sl-SI"/>
          </a:p>
        </p:txBody>
      </p:sp>
    </p:spTree>
    <p:extLst>
      <p:ext uri="{BB962C8B-B14F-4D97-AF65-F5344CB8AC3E}">
        <p14:creationId xmlns:p14="http://schemas.microsoft.com/office/powerpoint/2010/main" val="40560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F31185D-D7C6-46D3-890D-16FBB7D31F83}"/>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99EFD449-F09F-439C-B4AF-25B5FC8EA1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766CD5A-D9F3-4D38-82CC-9CF433F8A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D9F88EA7-C74F-4D26-B8B9-DE3BCE0E1C88}"/>
              </a:ext>
            </a:extLst>
          </p:cNvPr>
          <p:cNvSpPr>
            <a:spLocks noGrp="1"/>
          </p:cNvSpPr>
          <p:nvPr>
            <p:ph type="dt" sz="half" idx="10"/>
          </p:nvPr>
        </p:nvSpPr>
        <p:spPr/>
        <p:txBody>
          <a:bodyPr/>
          <a:lstStyle/>
          <a:p>
            <a:fld id="{2B4F4F6C-7129-4C8C-A466-B220D9224F09}" type="datetimeFigureOut">
              <a:rPr lang="sl-SI" smtClean="0"/>
              <a:t>15.03.2024</a:t>
            </a:fld>
            <a:endParaRPr lang="sl-SI"/>
          </a:p>
        </p:txBody>
      </p:sp>
      <p:sp>
        <p:nvSpPr>
          <p:cNvPr id="6" name="Označba mesta noge 5">
            <a:extLst>
              <a:ext uri="{FF2B5EF4-FFF2-40B4-BE49-F238E27FC236}">
                <a16:creationId xmlns:a16="http://schemas.microsoft.com/office/drawing/2014/main" id="{D52605E3-7182-4773-9F39-9D91D9F3E8FE}"/>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29D16F62-61F9-48B7-B076-53BCDD9F9F82}"/>
              </a:ext>
            </a:extLst>
          </p:cNvPr>
          <p:cNvSpPr>
            <a:spLocks noGrp="1"/>
          </p:cNvSpPr>
          <p:nvPr>
            <p:ph type="sldNum" sz="quarter" idx="12"/>
          </p:nvPr>
        </p:nvSpPr>
        <p:spPr/>
        <p:txBody>
          <a:bodyPr/>
          <a:lstStyle/>
          <a:p>
            <a:fld id="{7B78497F-DC7B-403E-8A32-D2E41A4E5D72}" type="slidenum">
              <a:rPr lang="sl-SI" smtClean="0"/>
              <a:t>‹#›</a:t>
            </a:fld>
            <a:endParaRPr lang="sl-SI"/>
          </a:p>
        </p:txBody>
      </p:sp>
    </p:spTree>
    <p:extLst>
      <p:ext uri="{BB962C8B-B14F-4D97-AF65-F5344CB8AC3E}">
        <p14:creationId xmlns:p14="http://schemas.microsoft.com/office/powerpoint/2010/main" val="141393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6268ACB-605B-42FE-AF3F-388673AE5661}"/>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ECA7EE83-F223-4E7C-A0BB-C99DE0C1EA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4325BF45-C7F0-43BA-94EB-93CCA1F09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930238E5-D06B-4242-9F76-ED424BD7651C}"/>
              </a:ext>
            </a:extLst>
          </p:cNvPr>
          <p:cNvSpPr>
            <a:spLocks noGrp="1"/>
          </p:cNvSpPr>
          <p:nvPr>
            <p:ph type="dt" sz="half" idx="10"/>
          </p:nvPr>
        </p:nvSpPr>
        <p:spPr/>
        <p:txBody>
          <a:bodyPr/>
          <a:lstStyle/>
          <a:p>
            <a:fld id="{2B4F4F6C-7129-4C8C-A466-B220D9224F09}" type="datetimeFigureOut">
              <a:rPr lang="sl-SI" smtClean="0"/>
              <a:t>15.03.2024</a:t>
            </a:fld>
            <a:endParaRPr lang="sl-SI"/>
          </a:p>
        </p:txBody>
      </p:sp>
      <p:sp>
        <p:nvSpPr>
          <p:cNvPr id="6" name="Označba mesta noge 5">
            <a:extLst>
              <a:ext uri="{FF2B5EF4-FFF2-40B4-BE49-F238E27FC236}">
                <a16:creationId xmlns:a16="http://schemas.microsoft.com/office/drawing/2014/main" id="{604C7A3F-B3CA-4BE0-B997-24C5999E5B70}"/>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1FB6D37-54AB-4DBE-8A80-249F4839E55C}"/>
              </a:ext>
            </a:extLst>
          </p:cNvPr>
          <p:cNvSpPr>
            <a:spLocks noGrp="1"/>
          </p:cNvSpPr>
          <p:nvPr>
            <p:ph type="sldNum" sz="quarter" idx="12"/>
          </p:nvPr>
        </p:nvSpPr>
        <p:spPr/>
        <p:txBody>
          <a:bodyPr/>
          <a:lstStyle/>
          <a:p>
            <a:fld id="{7B78497F-DC7B-403E-8A32-D2E41A4E5D72}" type="slidenum">
              <a:rPr lang="sl-SI" smtClean="0"/>
              <a:t>‹#›</a:t>
            </a:fld>
            <a:endParaRPr lang="sl-SI"/>
          </a:p>
        </p:txBody>
      </p:sp>
    </p:spTree>
    <p:extLst>
      <p:ext uri="{BB962C8B-B14F-4D97-AF65-F5344CB8AC3E}">
        <p14:creationId xmlns:p14="http://schemas.microsoft.com/office/powerpoint/2010/main" val="356575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76DC594-E1A2-46D6-AA8E-B8F7548BAD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1F480E2A-8626-4E95-9F81-261E749CA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03BC377-E055-44FB-9F01-57CAF7DE8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F4F6C-7129-4C8C-A466-B220D9224F09}" type="datetimeFigureOut">
              <a:rPr lang="sl-SI" smtClean="0"/>
              <a:t>15.03.2024</a:t>
            </a:fld>
            <a:endParaRPr lang="sl-SI"/>
          </a:p>
        </p:txBody>
      </p:sp>
      <p:sp>
        <p:nvSpPr>
          <p:cNvPr id="5" name="Označba mesta noge 4">
            <a:extLst>
              <a:ext uri="{FF2B5EF4-FFF2-40B4-BE49-F238E27FC236}">
                <a16:creationId xmlns:a16="http://schemas.microsoft.com/office/drawing/2014/main" id="{E4F85661-88EA-41F5-81E0-54C08BDFF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B2B94E0A-AD0F-4704-9AD6-1AEB012DFC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8497F-DC7B-403E-8A32-D2E41A4E5D72}" type="slidenum">
              <a:rPr lang="sl-SI" smtClean="0"/>
              <a:t>‹#›</a:t>
            </a:fld>
            <a:endParaRPr lang="sl-SI"/>
          </a:p>
        </p:txBody>
      </p:sp>
    </p:spTree>
    <p:extLst>
      <p:ext uri="{BB962C8B-B14F-4D97-AF65-F5344CB8AC3E}">
        <p14:creationId xmlns:p14="http://schemas.microsoft.com/office/powerpoint/2010/main" val="611623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9D6AE85-6D84-4D06-AAA7-5F2BF6F9511A}"/>
              </a:ext>
            </a:extLst>
          </p:cNvPr>
          <p:cNvSpPr>
            <a:spLocks noGrp="1"/>
          </p:cNvSpPr>
          <p:nvPr>
            <p:ph type="ctrTitle"/>
          </p:nvPr>
        </p:nvSpPr>
        <p:spPr/>
        <p:txBody>
          <a:bodyPr>
            <a:normAutofit fontScale="90000"/>
          </a:bodyPr>
          <a:lstStyle/>
          <a:p>
            <a:br>
              <a:rPr lang="sl-SI" dirty="0"/>
            </a:br>
            <a:br>
              <a:rPr lang="sl-SI" dirty="0"/>
            </a:br>
            <a:br>
              <a:rPr lang="sl-SI" dirty="0"/>
            </a:br>
            <a:br>
              <a:rPr lang="sl-SI" dirty="0"/>
            </a:br>
            <a:br>
              <a:rPr lang="sl-SI" dirty="0"/>
            </a:br>
            <a:br>
              <a:rPr lang="sl-SI" dirty="0"/>
            </a:br>
            <a:br>
              <a:rPr lang="sl-SI" dirty="0"/>
            </a:br>
            <a:br>
              <a:rPr lang="sl-SI" dirty="0"/>
            </a:br>
            <a:endParaRPr lang="sl-SI" dirty="0"/>
          </a:p>
        </p:txBody>
      </p:sp>
      <p:sp>
        <p:nvSpPr>
          <p:cNvPr id="3" name="Podnaslov 2">
            <a:extLst>
              <a:ext uri="{FF2B5EF4-FFF2-40B4-BE49-F238E27FC236}">
                <a16:creationId xmlns:a16="http://schemas.microsoft.com/office/drawing/2014/main" id="{A593D4B0-2498-44C8-A5EF-91617B3D4B61}"/>
              </a:ext>
            </a:extLst>
          </p:cNvPr>
          <p:cNvSpPr>
            <a:spLocks noGrp="1"/>
          </p:cNvSpPr>
          <p:nvPr>
            <p:ph type="subTitle" idx="1"/>
          </p:nvPr>
        </p:nvSpPr>
        <p:spPr/>
        <p:txBody>
          <a:bodyPr/>
          <a:lstStyle/>
          <a:p>
            <a:endParaRPr lang="sl-SI" dirty="0"/>
          </a:p>
          <a:p>
            <a:endParaRPr lang="sl-SI" dirty="0"/>
          </a:p>
        </p:txBody>
      </p:sp>
      <p:pic>
        <p:nvPicPr>
          <p:cNvPr id="13" name="Slika 12">
            <a:extLst>
              <a:ext uri="{FF2B5EF4-FFF2-40B4-BE49-F238E27FC236}">
                <a16:creationId xmlns:a16="http://schemas.microsoft.com/office/drawing/2014/main" id="{111711E1-4FF8-4352-BAF2-BD7646DC917C}"/>
              </a:ext>
            </a:extLst>
          </p:cNvPr>
          <p:cNvPicPr>
            <a:picLocks noChangeAspect="1"/>
          </p:cNvPicPr>
          <p:nvPr/>
        </p:nvPicPr>
        <p:blipFill>
          <a:blip r:embed="rId2"/>
          <a:stretch>
            <a:fillRect/>
          </a:stretch>
        </p:blipFill>
        <p:spPr>
          <a:xfrm>
            <a:off x="295921" y="2121687"/>
            <a:ext cx="2389031" cy="1134894"/>
          </a:xfrm>
          <a:prstGeom prst="rect">
            <a:avLst/>
          </a:prstGeom>
        </p:spPr>
      </p:pic>
      <p:pic>
        <p:nvPicPr>
          <p:cNvPr id="14" name="Slika 13">
            <a:extLst>
              <a:ext uri="{FF2B5EF4-FFF2-40B4-BE49-F238E27FC236}">
                <a16:creationId xmlns:a16="http://schemas.microsoft.com/office/drawing/2014/main" id="{DB94498C-3CEC-4977-AC4A-0664ADFB4B57}"/>
              </a:ext>
            </a:extLst>
          </p:cNvPr>
          <p:cNvPicPr>
            <a:picLocks noChangeAspect="1"/>
          </p:cNvPicPr>
          <p:nvPr/>
        </p:nvPicPr>
        <p:blipFill>
          <a:blip r:embed="rId3"/>
          <a:stretch>
            <a:fillRect/>
          </a:stretch>
        </p:blipFill>
        <p:spPr>
          <a:xfrm>
            <a:off x="4608891" y="14514"/>
            <a:ext cx="8054219" cy="6858000"/>
          </a:xfrm>
          <a:prstGeom prst="rect">
            <a:avLst/>
          </a:prstGeom>
        </p:spPr>
      </p:pic>
      <p:sp>
        <p:nvSpPr>
          <p:cNvPr id="7" name="PoljeZBesedilom 6">
            <a:extLst>
              <a:ext uri="{FF2B5EF4-FFF2-40B4-BE49-F238E27FC236}">
                <a16:creationId xmlns:a16="http://schemas.microsoft.com/office/drawing/2014/main" id="{7DAAB408-1B4E-42D6-AA5B-2E83DD7C9DD2}"/>
              </a:ext>
            </a:extLst>
          </p:cNvPr>
          <p:cNvSpPr txBox="1"/>
          <p:nvPr/>
        </p:nvSpPr>
        <p:spPr>
          <a:xfrm>
            <a:off x="0" y="3456554"/>
            <a:ext cx="4608892" cy="646331"/>
          </a:xfrm>
          <a:prstGeom prst="rect">
            <a:avLst/>
          </a:prstGeom>
          <a:noFill/>
        </p:spPr>
        <p:txBody>
          <a:bodyPr wrap="square" rtlCol="0">
            <a:spAutoFit/>
          </a:bodyPr>
          <a:lstStyle/>
          <a:p>
            <a:pPr algn="ctr"/>
            <a:r>
              <a:rPr lang="sl-SI" sz="2400" b="1" dirty="0">
                <a:solidFill>
                  <a:schemeClr val="accent1">
                    <a:lumMod val="75000"/>
                  </a:schemeClr>
                </a:solidFill>
              </a:rPr>
              <a:t>POPIS POSTOPKA OCENJEVANJA</a:t>
            </a:r>
          </a:p>
          <a:p>
            <a:r>
              <a:rPr lang="sl-SI" sz="1200" dirty="0">
                <a:solidFill>
                  <a:schemeClr val="accent1">
                    <a:lumMod val="75000"/>
                  </a:schemeClr>
                </a:solidFill>
              </a:rPr>
              <a:t>			(26. 2. 2024)</a:t>
            </a:r>
          </a:p>
        </p:txBody>
      </p:sp>
      <p:sp>
        <p:nvSpPr>
          <p:cNvPr id="4" name="TextBox 3">
            <a:extLst>
              <a:ext uri="{FF2B5EF4-FFF2-40B4-BE49-F238E27FC236}">
                <a16:creationId xmlns:a16="http://schemas.microsoft.com/office/drawing/2014/main" id="{55F3AB12-E6B9-9B86-9500-849DEB59C11B}"/>
              </a:ext>
            </a:extLst>
          </p:cNvPr>
          <p:cNvSpPr txBox="1"/>
          <p:nvPr/>
        </p:nvSpPr>
        <p:spPr>
          <a:xfrm>
            <a:off x="4608891" y="5662488"/>
            <a:ext cx="7791114" cy="954107"/>
          </a:xfrm>
          <a:prstGeom prst="rect">
            <a:avLst/>
          </a:prstGeom>
          <a:noFill/>
        </p:spPr>
        <p:txBody>
          <a:bodyPr wrap="square" rtlCol="0">
            <a:spAutoFit/>
          </a:bodyPr>
          <a:lstStyle/>
          <a:p>
            <a:r>
              <a:rPr lang="sl-SI" sz="1400" dirty="0"/>
              <a:t>OPOZORILO:</a:t>
            </a:r>
          </a:p>
          <a:p>
            <a:pPr algn="just"/>
            <a:r>
              <a:rPr lang="sl-SI" sz="1400" dirty="0"/>
              <a:t>Prikaz postopka je informativne narave in je v posameznih elementih lahko prikazan na poenostavljen način. Za popolno razumevanje vsebin, povezanih z ocenjevanjem ARIS je nujna podrobna preučitev Splošnih aktov ARIS, objavljenih na spletnih straneh ARIS.</a:t>
            </a:r>
          </a:p>
        </p:txBody>
      </p:sp>
    </p:spTree>
    <p:extLst>
      <p:ext uri="{BB962C8B-B14F-4D97-AF65-F5344CB8AC3E}">
        <p14:creationId xmlns:p14="http://schemas.microsoft.com/office/powerpoint/2010/main" val="3007258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a:extLst>
              <a:ext uri="{FF2B5EF4-FFF2-40B4-BE49-F238E27FC236}">
                <a16:creationId xmlns:a16="http://schemas.microsoft.com/office/drawing/2014/main" id="{E2BD8F1E-30E3-423B-ADF9-D4741860E163}"/>
              </a:ext>
            </a:extLst>
          </p:cNvPr>
          <p:cNvPicPr>
            <a:picLocks noGrp="1" noChangeAspect="1"/>
          </p:cNvPicPr>
          <p:nvPr>
            <p:ph idx="1"/>
          </p:nvPr>
        </p:nvPicPr>
        <p:blipFill>
          <a:blip r:embed="rId2"/>
          <a:stretch>
            <a:fillRect/>
          </a:stretch>
        </p:blipFill>
        <p:spPr>
          <a:xfrm>
            <a:off x="0" y="0"/>
            <a:ext cx="4695568" cy="6858000"/>
          </a:xfrm>
          <a:prstGeom prst="rect">
            <a:avLst/>
          </a:prstGeom>
        </p:spPr>
      </p:pic>
      <p:sp>
        <p:nvSpPr>
          <p:cNvPr id="6" name="Pravokotnik 5">
            <a:extLst>
              <a:ext uri="{FF2B5EF4-FFF2-40B4-BE49-F238E27FC236}">
                <a16:creationId xmlns:a16="http://schemas.microsoft.com/office/drawing/2014/main" id="{E9F73966-88B9-4DA2-9DEB-29F5C423743D}"/>
              </a:ext>
            </a:extLst>
          </p:cNvPr>
          <p:cNvSpPr/>
          <p:nvPr/>
        </p:nvSpPr>
        <p:spPr>
          <a:xfrm>
            <a:off x="4695568" y="2128104"/>
            <a:ext cx="7496432" cy="3693319"/>
          </a:xfrm>
          <a:prstGeom prst="rect">
            <a:avLst/>
          </a:prstGeom>
        </p:spPr>
        <p:txBody>
          <a:bodyPr wrap="square">
            <a:spAutoFit/>
          </a:bodyPr>
          <a:lstStyle/>
          <a:p>
            <a:r>
              <a:rPr lang="sl-SI" sz="2400" dirty="0"/>
              <a:t>VSEBINA (po drsnicah): </a:t>
            </a:r>
          </a:p>
          <a:p>
            <a:endParaRPr lang="sl-SI" sz="2400" dirty="0"/>
          </a:p>
          <a:p>
            <a:r>
              <a:rPr lang="sl-SI" sz="2400" dirty="0"/>
              <a:t>3. POSTOPEK OCENJEVANJA - SPLOŠNO</a:t>
            </a:r>
          </a:p>
          <a:p>
            <a:endParaRPr lang="sl-SI" sz="2400" dirty="0"/>
          </a:p>
          <a:p>
            <a:r>
              <a:rPr lang="sl-SI" sz="2400" dirty="0"/>
              <a:t>4. POSTOPEK OCENJEVANJA RAZISKOVALNIH PROJEKTOV</a:t>
            </a:r>
          </a:p>
          <a:p>
            <a:endParaRPr lang="sl-SI" sz="2400" dirty="0"/>
          </a:p>
          <a:p>
            <a:r>
              <a:rPr lang="sl-SI" sz="2400" dirty="0"/>
              <a:t>5. POSTOPEK IMENOVANJA RECENZENTOV</a:t>
            </a:r>
          </a:p>
          <a:p>
            <a:endParaRPr lang="sl-SI" sz="2400" dirty="0"/>
          </a:p>
          <a:p>
            <a:r>
              <a:rPr lang="sl-SI" sz="2400" dirty="0"/>
              <a:t>6. POSTOPEK IZBORA PRIJAVE S STRANI RECENZENTOV</a:t>
            </a:r>
          </a:p>
          <a:p>
            <a:endParaRPr lang="sl-SI" dirty="0"/>
          </a:p>
        </p:txBody>
      </p:sp>
    </p:spTree>
    <p:extLst>
      <p:ext uri="{BB962C8B-B14F-4D97-AF65-F5344CB8AC3E}">
        <p14:creationId xmlns:p14="http://schemas.microsoft.com/office/powerpoint/2010/main" val="259620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3">
            <a:extLst>
              <a:ext uri="{FF2B5EF4-FFF2-40B4-BE49-F238E27FC236}">
                <a16:creationId xmlns:a16="http://schemas.microsoft.com/office/drawing/2014/main" id="{CF36E42E-3FF1-021C-F1C1-FB110BC2A08D}"/>
              </a:ext>
            </a:extLst>
          </p:cNvPr>
          <p:cNvPicPr>
            <a:picLocks noChangeAspect="1"/>
          </p:cNvPicPr>
          <p:nvPr/>
        </p:nvPicPr>
        <p:blipFill>
          <a:blip r:embed="rId2"/>
          <a:stretch>
            <a:fillRect/>
          </a:stretch>
        </p:blipFill>
        <p:spPr>
          <a:xfrm>
            <a:off x="0" y="0"/>
            <a:ext cx="12663110" cy="6858000"/>
          </a:xfrm>
          <a:prstGeom prst="rect">
            <a:avLst/>
          </a:prstGeom>
        </p:spPr>
      </p:pic>
      <p:graphicFrame>
        <p:nvGraphicFramePr>
          <p:cNvPr id="4" name="Diagram 3">
            <a:extLst>
              <a:ext uri="{FF2B5EF4-FFF2-40B4-BE49-F238E27FC236}">
                <a16:creationId xmlns:a16="http://schemas.microsoft.com/office/drawing/2014/main" id="{FB9203D4-ADF1-4CC1-8B77-EE88816E5C6B}"/>
              </a:ext>
            </a:extLst>
          </p:cNvPr>
          <p:cNvGraphicFramePr/>
          <p:nvPr>
            <p:extLst>
              <p:ext uri="{D42A27DB-BD31-4B8C-83A1-F6EECF244321}">
                <p14:modId xmlns:p14="http://schemas.microsoft.com/office/powerpoint/2010/main" val="2507561236"/>
              </p:ext>
            </p:extLst>
          </p:nvPr>
        </p:nvGraphicFramePr>
        <p:xfrm>
          <a:off x="0" y="-650019"/>
          <a:ext cx="12789243" cy="774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7031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13">
            <a:extLst>
              <a:ext uri="{FF2B5EF4-FFF2-40B4-BE49-F238E27FC236}">
                <a16:creationId xmlns:a16="http://schemas.microsoft.com/office/drawing/2014/main" id="{E18AF135-BE1E-BB81-925A-29C00F29DDF6}"/>
              </a:ext>
            </a:extLst>
          </p:cNvPr>
          <p:cNvPicPr>
            <a:picLocks noChangeAspect="1"/>
          </p:cNvPicPr>
          <p:nvPr/>
        </p:nvPicPr>
        <p:blipFill>
          <a:blip r:embed="rId2"/>
          <a:stretch>
            <a:fillRect/>
          </a:stretch>
        </p:blipFill>
        <p:spPr>
          <a:xfrm>
            <a:off x="0" y="0"/>
            <a:ext cx="12663110" cy="6858000"/>
          </a:xfrm>
          <a:prstGeom prst="rect">
            <a:avLst/>
          </a:prstGeom>
        </p:spPr>
      </p:pic>
      <p:graphicFrame>
        <p:nvGraphicFramePr>
          <p:cNvPr id="2" name="Diagram 1">
            <a:extLst>
              <a:ext uri="{FF2B5EF4-FFF2-40B4-BE49-F238E27FC236}">
                <a16:creationId xmlns:a16="http://schemas.microsoft.com/office/drawing/2014/main" id="{25528CA1-4264-4149-B438-6C2DBE93B2BD}"/>
              </a:ext>
            </a:extLst>
          </p:cNvPr>
          <p:cNvGraphicFramePr/>
          <p:nvPr>
            <p:extLst>
              <p:ext uri="{D42A27DB-BD31-4B8C-83A1-F6EECF244321}">
                <p14:modId xmlns:p14="http://schemas.microsoft.com/office/powerpoint/2010/main" val="575558301"/>
              </p:ext>
            </p:extLst>
          </p:nvPr>
        </p:nvGraphicFramePr>
        <p:xfrm>
          <a:off x="0" y="-614053"/>
          <a:ext cx="12168000" cy="730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87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13">
            <a:extLst>
              <a:ext uri="{FF2B5EF4-FFF2-40B4-BE49-F238E27FC236}">
                <a16:creationId xmlns:a16="http://schemas.microsoft.com/office/drawing/2014/main" id="{A6981746-26F2-9806-999D-3CDB8B0F3A83}"/>
              </a:ext>
            </a:extLst>
          </p:cNvPr>
          <p:cNvPicPr>
            <a:picLocks noChangeAspect="1"/>
          </p:cNvPicPr>
          <p:nvPr/>
        </p:nvPicPr>
        <p:blipFill>
          <a:blip r:embed="rId2"/>
          <a:stretch>
            <a:fillRect/>
          </a:stretch>
        </p:blipFill>
        <p:spPr>
          <a:xfrm>
            <a:off x="0" y="0"/>
            <a:ext cx="12663110" cy="6858000"/>
          </a:xfrm>
          <a:prstGeom prst="rect">
            <a:avLst/>
          </a:prstGeom>
        </p:spPr>
      </p:pic>
      <p:graphicFrame>
        <p:nvGraphicFramePr>
          <p:cNvPr id="2" name="Diagram 1">
            <a:extLst>
              <a:ext uri="{FF2B5EF4-FFF2-40B4-BE49-F238E27FC236}">
                <a16:creationId xmlns:a16="http://schemas.microsoft.com/office/drawing/2014/main" id="{43EBA4E3-9816-441B-87EF-E5FC38009233}"/>
              </a:ext>
            </a:extLst>
          </p:cNvPr>
          <p:cNvGraphicFramePr/>
          <p:nvPr>
            <p:extLst>
              <p:ext uri="{D42A27DB-BD31-4B8C-83A1-F6EECF244321}">
                <p14:modId xmlns:p14="http://schemas.microsoft.com/office/powerpoint/2010/main" val="1346147216"/>
              </p:ext>
            </p:extLst>
          </p:nvPr>
        </p:nvGraphicFramePr>
        <p:xfrm>
          <a:off x="-173536" y="-614050"/>
          <a:ext cx="12365536" cy="747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845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13">
            <a:extLst>
              <a:ext uri="{FF2B5EF4-FFF2-40B4-BE49-F238E27FC236}">
                <a16:creationId xmlns:a16="http://schemas.microsoft.com/office/drawing/2014/main" id="{BA5FAFBD-DB76-BCF8-ADDD-96D66AB8B6BC}"/>
              </a:ext>
            </a:extLst>
          </p:cNvPr>
          <p:cNvPicPr>
            <a:picLocks noChangeAspect="1"/>
          </p:cNvPicPr>
          <p:nvPr/>
        </p:nvPicPr>
        <p:blipFill>
          <a:blip r:embed="rId2"/>
          <a:stretch>
            <a:fillRect/>
          </a:stretch>
        </p:blipFill>
        <p:spPr>
          <a:xfrm>
            <a:off x="0" y="0"/>
            <a:ext cx="12663110" cy="6858000"/>
          </a:xfrm>
          <a:prstGeom prst="rect">
            <a:avLst/>
          </a:prstGeom>
        </p:spPr>
      </p:pic>
      <p:graphicFrame>
        <p:nvGraphicFramePr>
          <p:cNvPr id="2" name="Diagram 1">
            <a:extLst>
              <a:ext uri="{FF2B5EF4-FFF2-40B4-BE49-F238E27FC236}">
                <a16:creationId xmlns:a16="http://schemas.microsoft.com/office/drawing/2014/main" id="{BF06F4AD-2289-464F-BDEB-5249C5918D7E}"/>
              </a:ext>
            </a:extLst>
          </p:cNvPr>
          <p:cNvGraphicFramePr/>
          <p:nvPr>
            <p:extLst>
              <p:ext uri="{D42A27DB-BD31-4B8C-83A1-F6EECF244321}">
                <p14:modId xmlns:p14="http://schemas.microsoft.com/office/powerpoint/2010/main" val="186917736"/>
              </p:ext>
            </p:extLst>
          </p:nvPr>
        </p:nvGraphicFramePr>
        <p:xfrm>
          <a:off x="-206907" y="-607375"/>
          <a:ext cx="12487900" cy="7855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991657"/>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32944</TotalTime>
  <Words>1728</Words>
  <Application>Microsoft Office PowerPoint</Application>
  <PresentationFormat>Širokozaslonsko</PresentationFormat>
  <Paragraphs>146</Paragraphs>
  <Slides>6</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6</vt:i4>
      </vt:variant>
    </vt:vector>
  </HeadingPairs>
  <TitlesOfParts>
    <vt:vector size="10" baseType="lpstr">
      <vt:lpstr>Arial</vt:lpstr>
      <vt:lpstr>Calibri</vt:lpstr>
      <vt:lpstr>Calibri Light</vt:lpstr>
      <vt:lpstr>Officeova tema</vt:lpstr>
      <vt:lpstr>        </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POPIS POSTOPKA</dc:title>
  <dc:creator>Glavič Marn Tina</dc:creator>
  <cp:lastModifiedBy>Glavič Marn Tina</cp:lastModifiedBy>
  <cp:revision>197</cp:revision>
  <cp:lastPrinted>2024-02-20T09:26:07Z</cp:lastPrinted>
  <dcterms:created xsi:type="dcterms:W3CDTF">2024-01-17T14:18:44Z</dcterms:created>
  <dcterms:modified xsi:type="dcterms:W3CDTF">2024-03-15T13:18:18Z</dcterms:modified>
</cp:coreProperties>
</file>